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78" r:id="rId3"/>
    <p:sldId id="262" r:id="rId4"/>
    <p:sldId id="261" r:id="rId5"/>
    <p:sldId id="279" r:id="rId6"/>
    <p:sldId id="280" r:id="rId7"/>
    <p:sldId id="281" r:id="rId8"/>
    <p:sldId id="282" r:id="rId9"/>
    <p:sldId id="283" r:id="rId10"/>
    <p:sldId id="284" r:id="rId11"/>
    <p:sldId id="286" r:id="rId12"/>
    <p:sldId id="287" r:id="rId13"/>
    <p:sldId id="288" r:id="rId14"/>
    <p:sldId id="290" r:id="rId15"/>
    <p:sldId id="289" r:id="rId16"/>
    <p:sldId id="292" r:id="rId17"/>
    <p:sldId id="293" r:id="rId18"/>
    <p:sldId id="294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8000"/>
    <a:srgbClr val="FF33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24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19582C-255C-4FE3-8E9C-9D65701610DC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141B6DE1-D540-441A-BC12-B1290FAE37DE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Kemauan dan semangat seluruh karyawan</a:t>
          </a:r>
        </a:p>
      </dgm:t>
    </dgm:pt>
    <dgm:pt modelId="{103A529D-60A0-4D9F-BE95-0F7C17990394}" type="parTrans" cxnId="{749385F0-A3FE-41BE-8EDA-0075AA01C02C}">
      <dgm:prSet/>
      <dgm:spPr/>
      <dgm:t>
        <a:bodyPr/>
        <a:lstStyle/>
        <a:p>
          <a:endParaRPr lang="id-ID"/>
        </a:p>
      </dgm:t>
    </dgm:pt>
    <dgm:pt modelId="{974B4C18-D6F4-4307-B374-1AEE482ACE1F}" type="sibTrans" cxnId="{749385F0-A3FE-41BE-8EDA-0075AA01C02C}">
      <dgm:prSet/>
      <dgm:spPr/>
      <dgm:t>
        <a:bodyPr/>
        <a:lstStyle/>
        <a:p>
          <a:endParaRPr lang="id-ID"/>
        </a:p>
      </dgm:t>
    </dgm:pt>
    <dgm:pt modelId="{CA766580-554C-470F-B299-52C9FFDD096B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Keterlibatan seluruh karyawan</a:t>
          </a:r>
        </a:p>
      </dgm:t>
    </dgm:pt>
    <dgm:pt modelId="{70A104E9-C44B-424F-AA67-2A0BD046A71A}" type="parTrans" cxnId="{F02742EA-B64D-4A80-B734-588D8BCBF4F4}">
      <dgm:prSet/>
      <dgm:spPr/>
      <dgm:t>
        <a:bodyPr/>
        <a:lstStyle/>
        <a:p>
          <a:endParaRPr lang="id-ID"/>
        </a:p>
      </dgm:t>
    </dgm:pt>
    <dgm:pt modelId="{F36B06E0-B00A-4325-B3AF-A7DFC2E7EA1D}" type="sibTrans" cxnId="{F02742EA-B64D-4A80-B734-588D8BCBF4F4}">
      <dgm:prSet/>
      <dgm:spPr/>
      <dgm:t>
        <a:bodyPr/>
        <a:lstStyle/>
        <a:p>
          <a:endParaRPr lang="id-ID"/>
        </a:p>
      </dgm:t>
    </dgm:pt>
    <dgm:pt modelId="{9F7F790B-02ED-4270-B876-FDB5E5A1912D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Support Manajemen</a:t>
          </a:r>
        </a:p>
      </dgm:t>
    </dgm:pt>
    <dgm:pt modelId="{10886374-32EC-4502-9B99-243FF3E0C5CD}" type="parTrans" cxnId="{5F660F13-ACF7-499A-8F2D-7E7255725410}">
      <dgm:prSet/>
      <dgm:spPr/>
      <dgm:t>
        <a:bodyPr/>
        <a:lstStyle/>
        <a:p>
          <a:endParaRPr lang="id-ID"/>
        </a:p>
      </dgm:t>
    </dgm:pt>
    <dgm:pt modelId="{9A4E36D4-4259-4D9D-850A-E9CD593FFF30}" type="sibTrans" cxnId="{5F660F13-ACF7-499A-8F2D-7E7255725410}">
      <dgm:prSet/>
      <dgm:spPr/>
      <dgm:t>
        <a:bodyPr/>
        <a:lstStyle/>
        <a:p>
          <a:endParaRPr lang="id-ID"/>
        </a:p>
      </dgm:t>
    </dgm:pt>
    <dgm:pt modelId="{8D516140-2618-401C-9FE3-EA818D61A763}" type="pres">
      <dgm:prSet presAssocID="{E919582C-255C-4FE3-8E9C-9D65701610DC}" presName="linearFlow" presStyleCnt="0">
        <dgm:presLayoutVars>
          <dgm:dir/>
          <dgm:resizeHandles val="exact"/>
        </dgm:presLayoutVars>
      </dgm:prSet>
      <dgm:spPr/>
    </dgm:pt>
    <dgm:pt modelId="{84C61A95-8A93-4C3D-B54C-F2BC33017E9E}" type="pres">
      <dgm:prSet presAssocID="{141B6DE1-D540-441A-BC12-B1290FAE37DE}" presName="composite" presStyleCnt="0"/>
      <dgm:spPr/>
    </dgm:pt>
    <dgm:pt modelId="{6EA60A32-7724-44E5-8F23-4CF5570E6A3F}" type="pres">
      <dgm:prSet presAssocID="{141B6DE1-D540-441A-BC12-B1290FAE37DE}" presName="imgShp" presStyleLbl="fgImgPlace1" presStyleIdx="0" presStyleCnt="3"/>
      <dgm:spPr/>
    </dgm:pt>
    <dgm:pt modelId="{89D26CF5-4B51-4021-B6EC-E82FF26338C3}" type="pres">
      <dgm:prSet presAssocID="{141B6DE1-D540-441A-BC12-B1290FAE37DE}" presName="txShp" presStyleLbl="node1" presStyleIdx="0" presStyleCnt="3">
        <dgm:presLayoutVars>
          <dgm:bulletEnabled val="1"/>
        </dgm:presLayoutVars>
      </dgm:prSet>
      <dgm:spPr/>
    </dgm:pt>
    <dgm:pt modelId="{95D9F812-62BC-49DF-B68F-DAB37A87CA39}" type="pres">
      <dgm:prSet presAssocID="{974B4C18-D6F4-4307-B374-1AEE482ACE1F}" presName="spacing" presStyleCnt="0"/>
      <dgm:spPr/>
    </dgm:pt>
    <dgm:pt modelId="{44516684-9776-4958-9587-BF5F6E8F15F9}" type="pres">
      <dgm:prSet presAssocID="{CA766580-554C-470F-B299-52C9FFDD096B}" presName="composite" presStyleCnt="0"/>
      <dgm:spPr/>
    </dgm:pt>
    <dgm:pt modelId="{1E13FD54-AE36-4A78-87DA-7DBDD0D17282}" type="pres">
      <dgm:prSet presAssocID="{CA766580-554C-470F-B299-52C9FFDD096B}" presName="imgShp" presStyleLbl="fgImgPlace1" presStyleIdx="1" presStyleCnt="3"/>
      <dgm:spPr/>
    </dgm:pt>
    <dgm:pt modelId="{36E9E7F3-1EBE-4216-9726-C423EA1013D2}" type="pres">
      <dgm:prSet presAssocID="{CA766580-554C-470F-B299-52C9FFDD096B}" presName="txShp" presStyleLbl="node1" presStyleIdx="1" presStyleCnt="3">
        <dgm:presLayoutVars>
          <dgm:bulletEnabled val="1"/>
        </dgm:presLayoutVars>
      </dgm:prSet>
      <dgm:spPr/>
    </dgm:pt>
    <dgm:pt modelId="{E8C7D295-CF07-4612-8C6A-2C97ABAC2628}" type="pres">
      <dgm:prSet presAssocID="{F36B06E0-B00A-4325-B3AF-A7DFC2E7EA1D}" presName="spacing" presStyleCnt="0"/>
      <dgm:spPr/>
    </dgm:pt>
    <dgm:pt modelId="{61394249-C474-4C8B-ABB5-08C839677432}" type="pres">
      <dgm:prSet presAssocID="{9F7F790B-02ED-4270-B876-FDB5E5A1912D}" presName="composite" presStyleCnt="0"/>
      <dgm:spPr/>
    </dgm:pt>
    <dgm:pt modelId="{A50BD51F-F5DA-4744-8ECC-D0F4EEC75ABF}" type="pres">
      <dgm:prSet presAssocID="{9F7F790B-02ED-4270-B876-FDB5E5A1912D}" presName="imgShp" presStyleLbl="fgImgPlace1" presStyleIdx="2" presStyleCnt="3"/>
      <dgm:spPr/>
    </dgm:pt>
    <dgm:pt modelId="{91F9A0D4-7B80-4C30-9FF6-4677EF310204}" type="pres">
      <dgm:prSet presAssocID="{9F7F790B-02ED-4270-B876-FDB5E5A1912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F660F13-ACF7-499A-8F2D-7E7255725410}" srcId="{E919582C-255C-4FE3-8E9C-9D65701610DC}" destId="{9F7F790B-02ED-4270-B876-FDB5E5A1912D}" srcOrd="2" destOrd="0" parTransId="{10886374-32EC-4502-9B99-243FF3E0C5CD}" sibTransId="{9A4E36D4-4259-4D9D-850A-E9CD593FFF30}"/>
    <dgm:cxn modelId="{C3C12D37-E30D-6742-B156-361895AA5708}" type="presOf" srcId="{CA766580-554C-470F-B299-52C9FFDD096B}" destId="{36E9E7F3-1EBE-4216-9726-C423EA1013D2}" srcOrd="0" destOrd="0" presId="urn:microsoft.com/office/officeart/2005/8/layout/vList3#1"/>
    <dgm:cxn modelId="{7099C06A-BA3C-9541-AEE8-672E0AE980FD}" type="presOf" srcId="{E919582C-255C-4FE3-8E9C-9D65701610DC}" destId="{8D516140-2618-401C-9FE3-EA818D61A763}" srcOrd="0" destOrd="0" presId="urn:microsoft.com/office/officeart/2005/8/layout/vList3#1"/>
    <dgm:cxn modelId="{1BD8077B-94A5-A041-A64A-1F7A20BFDFAE}" type="presOf" srcId="{141B6DE1-D540-441A-BC12-B1290FAE37DE}" destId="{89D26CF5-4B51-4021-B6EC-E82FF26338C3}" srcOrd="0" destOrd="0" presId="urn:microsoft.com/office/officeart/2005/8/layout/vList3#1"/>
    <dgm:cxn modelId="{F02742EA-B64D-4A80-B734-588D8BCBF4F4}" srcId="{E919582C-255C-4FE3-8E9C-9D65701610DC}" destId="{CA766580-554C-470F-B299-52C9FFDD096B}" srcOrd="1" destOrd="0" parTransId="{70A104E9-C44B-424F-AA67-2A0BD046A71A}" sibTransId="{F36B06E0-B00A-4325-B3AF-A7DFC2E7EA1D}"/>
    <dgm:cxn modelId="{749385F0-A3FE-41BE-8EDA-0075AA01C02C}" srcId="{E919582C-255C-4FE3-8E9C-9D65701610DC}" destId="{141B6DE1-D540-441A-BC12-B1290FAE37DE}" srcOrd="0" destOrd="0" parTransId="{103A529D-60A0-4D9F-BE95-0F7C17990394}" sibTransId="{974B4C18-D6F4-4307-B374-1AEE482ACE1F}"/>
    <dgm:cxn modelId="{205188FA-9C66-544A-8789-8EC592B8A321}" type="presOf" srcId="{9F7F790B-02ED-4270-B876-FDB5E5A1912D}" destId="{91F9A0D4-7B80-4C30-9FF6-4677EF310204}" srcOrd="0" destOrd="0" presId="urn:microsoft.com/office/officeart/2005/8/layout/vList3#1"/>
    <dgm:cxn modelId="{65414859-121A-0444-8FE3-4CEA5D4C04F9}" type="presParOf" srcId="{8D516140-2618-401C-9FE3-EA818D61A763}" destId="{84C61A95-8A93-4C3D-B54C-F2BC33017E9E}" srcOrd="0" destOrd="0" presId="urn:microsoft.com/office/officeart/2005/8/layout/vList3#1"/>
    <dgm:cxn modelId="{51340C7E-0138-7A45-86D6-9851F33628D9}" type="presParOf" srcId="{84C61A95-8A93-4C3D-B54C-F2BC33017E9E}" destId="{6EA60A32-7724-44E5-8F23-4CF5570E6A3F}" srcOrd="0" destOrd="0" presId="urn:microsoft.com/office/officeart/2005/8/layout/vList3#1"/>
    <dgm:cxn modelId="{F6C41CCA-598F-BC4A-969B-D374714CB6AA}" type="presParOf" srcId="{84C61A95-8A93-4C3D-B54C-F2BC33017E9E}" destId="{89D26CF5-4B51-4021-B6EC-E82FF26338C3}" srcOrd="1" destOrd="0" presId="urn:microsoft.com/office/officeart/2005/8/layout/vList3#1"/>
    <dgm:cxn modelId="{71F6BF80-A1CC-5545-8A0D-EDDBA51047FB}" type="presParOf" srcId="{8D516140-2618-401C-9FE3-EA818D61A763}" destId="{95D9F812-62BC-49DF-B68F-DAB37A87CA39}" srcOrd="1" destOrd="0" presId="urn:microsoft.com/office/officeart/2005/8/layout/vList3#1"/>
    <dgm:cxn modelId="{6DA97BB5-1EDF-0E42-83B8-0FFAC3C563AC}" type="presParOf" srcId="{8D516140-2618-401C-9FE3-EA818D61A763}" destId="{44516684-9776-4958-9587-BF5F6E8F15F9}" srcOrd="2" destOrd="0" presId="urn:microsoft.com/office/officeart/2005/8/layout/vList3#1"/>
    <dgm:cxn modelId="{FA317394-6502-EB46-8178-5B16063BD4A2}" type="presParOf" srcId="{44516684-9776-4958-9587-BF5F6E8F15F9}" destId="{1E13FD54-AE36-4A78-87DA-7DBDD0D17282}" srcOrd="0" destOrd="0" presId="urn:microsoft.com/office/officeart/2005/8/layout/vList3#1"/>
    <dgm:cxn modelId="{3FCC7EE0-5764-BB4C-B427-519F1D5C232C}" type="presParOf" srcId="{44516684-9776-4958-9587-BF5F6E8F15F9}" destId="{36E9E7F3-1EBE-4216-9726-C423EA1013D2}" srcOrd="1" destOrd="0" presId="urn:microsoft.com/office/officeart/2005/8/layout/vList3#1"/>
    <dgm:cxn modelId="{ACE461F2-2EA5-134A-8DFB-30E833E5AC9C}" type="presParOf" srcId="{8D516140-2618-401C-9FE3-EA818D61A763}" destId="{E8C7D295-CF07-4612-8C6A-2C97ABAC2628}" srcOrd="3" destOrd="0" presId="urn:microsoft.com/office/officeart/2005/8/layout/vList3#1"/>
    <dgm:cxn modelId="{D094D368-4052-2B4A-B668-FCC80DE2B8B5}" type="presParOf" srcId="{8D516140-2618-401C-9FE3-EA818D61A763}" destId="{61394249-C474-4C8B-ABB5-08C839677432}" srcOrd="4" destOrd="0" presId="urn:microsoft.com/office/officeart/2005/8/layout/vList3#1"/>
    <dgm:cxn modelId="{A2A9F5B5-1BD7-A440-9D41-3FC05740D3B1}" type="presParOf" srcId="{61394249-C474-4C8B-ABB5-08C839677432}" destId="{A50BD51F-F5DA-4744-8ECC-D0F4EEC75ABF}" srcOrd="0" destOrd="0" presId="urn:microsoft.com/office/officeart/2005/8/layout/vList3#1"/>
    <dgm:cxn modelId="{304C308E-A8A7-2341-ACD9-5B668557B611}" type="presParOf" srcId="{61394249-C474-4C8B-ABB5-08C839677432}" destId="{91F9A0D4-7B80-4C30-9FF6-4677EF310204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19582C-255C-4FE3-8E9C-9D65701610DC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</dgm:pt>
    <dgm:pt modelId="{141B6DE1-D540-441A-BC12-B1290FAE37DE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Pemahaman mengenai 5S</a:t>
          </a:r>
        </a:p>
      </dgm:t>
    </dgm:pt>
    <dgm:pt modelId="{103A529D-60A0-4D9F-BE95-0F7C17990394}" type="parTrans" cxnId="{749385F0-A3FE-41BE-8EDA-0075AA01C02C}">
      <dgm:prSet/>
      <dgm:spPr/>
      <dgm:t>
        <a:bodyPr/>
        <a:lstStyle/>
        <a:p>
          <a:endParaRPr lang="id-ID"/>
        </a:p>
      </dgm:t>
    </dgm:pt>
    <dgm:pt modelId="{974B4C18-D6F4-4307-B374-1AEE482ACE1F}" type="sibTrans" cxnId="{749385F0-A3FE-41BE-8EDA-0075AA01C02C}">
      <dgm:prSet/>
      <dgm:spPr/>
      <dgm:t>
        <a:bodyPr/>
        <a:lstStyle/>
        <a:p>
          <a:endParaRPr lang="id-ID"/>
        </a:p>
      </dgm:t>
    </dgm:pt>
    <dgm:pt modelId="{CA766580-554C-470F-B299-52C9FFDD096B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Implementasi 5S Secara maksimal dan kontinue</a:t>
          </a:r>
        </a:p>
      </dgm:t>
    </dgm:pt>
    <dgm:pt modelId="{70A104E9-C44B-424F-AA67-2A0BD046A71A}" type="parTrans" cxnId="{F02742EA-B64D-4A80-B734-588D8BCBF4F4}">
      <dgm:prSet/>
      <dgm:spPr/>
      <dgm:t>
        <a:bodyPr/>
        <a:lstStyle/>
        <a:p>
          <a:endParaRPr lang="id-ID"/>
        </a:p>
      </dgm:t>
    </dgm:pt>
    <dgm:pt modelId="{F36B06E0-B00A-4325-B3AF-A7DFC2E7EA1D}" type="sibTrans" cxnId="{F02742EA-B64D-4A80-B734-588D8BCBF4F4}">
      <dgm:prSet/>
      <dgm:spPr/>
      <dgm:t>
        <a:bodyPr/>
        <a:lstStyle/>
        <a:p>
          <a:endParaRPr lang="id-ID"/>
        </a:p>
      </dgm:t>
    </dgm:pt>
    <dgm:pt modelId="{8D516140-2618-401C-9FE3-EA818D61A763}" type="pres">
      <dgm:prSet presAssocID="{E919582C-255C-4FE3-8E9C-9D65701610DC}" presName="linearFlow" presStyleCnt="0">
        <dgm:presLayoutVars>
          <dgm:dir/>
          <dgm:resizeHandles val="exact"/>
        </dgm:presLayoutVars>
      </dgm:prSet>
      <dgm:spPr/>
    </dgm:pt>
    <dgm:pt modelId="{84C61A95-8A93-4C3D-B54C-F2BC33017E9E}" type="pres">
      <dgm:prSet presAssocID="{141B6DE1-D540-441A-BC12-B1290FAE37DE}" presName="composite" presStyleCnt="0"/>
      <dgm:spPr/>
    </dgm:pt>
    <dgm:pt modelId="{6EA60A32-7724-44E5-8F23-4CF5570E6A3F}" type="pres">
      <dgm:prSet presAssocID="{141B6DE1-D540-441A-BC12-B1290FAE37DE}" presName="imgShp" presStyleLbl="fgImgPlace1" presStyleIdx="0" presStyleCnt="2" custLinFactNeighborX="-1949"/>
      <dgm:spPr/>
    </dgm:pt>
    <dgm:pt modelId="{89D26CF5-4B51-4021-B6EC-E82FF26338C3}" type="pres">
      <dgm:prSet presAssocID="{141B6DE1-D540-441A-BC12-B1290FAE37DE}" presName="txShp" presStyleLbl="node1" presStyleIdx="0" presStyleCnt="2">
        <dgm:presLayoutVars>
          <dgm:bulletEnabled val="1"/>
        </dgm:presLayoutVars>
      </dgm:prSet>
      <dgm:spPr/>
    </dgm:pt>
    <dgm:pt modelId="{95D9F812-62BC-49DF-B68F-DAB37A87CA39}" type="pres">
      <dgm:prSet presAssocID="{974B4C18-D6F4-4307-B374-1AEE482ACE1F}" presName="spacing" presStyleCnt="0"/>
      <dgm:spPr/>
    </dgm:pt>
    <dgm:pt modelId="{44516684-9776-4958-9587-BF5F6E8F15F9}" type="pres">
      <dgm:prSet presAssocID="{CA766580-554C-470F-B299-52C9FFDD096B}" presName="composite" presStyleCnt="0"/>
      <dgm:spPr/>
    </dgm:pt>
    <dgm:pt modelId="{1E13FD54-AE36-4A78-87DA-7DBDD0D17282}" type="pres">
      <dgm:prSet presAssocID="{CA766580-554C-470F-B299-52C9FFDD096B}" presName="imgShp" presStyleLbl="fgImgPlace1" presStyleIdx="1" presStyleCnt="2"/>
      <dgm:spPr/>
    </dgm:pt>
    <dgm:pt modelId="{36E9E7F3-1EBE-4216-9726-C423EA1013D2}" type="pres">
      <dgm:prSet presAssocID="{CA766580-554C-470F-B299-52C9FFDD096B}" presName="txShp" presStyleLbl="node1" presStyleIdx="1" presStyleCnt="2">
        <dgm:presLayoutVars>
          <dgm:bulletEnabled val="1"/>
        </dgm:presLayoutVars>
      </dgm:prSet>
      <dgm:spPr/>
    </dgm:pt>
  </dgm:ptLst>
  <dgm:cxnLst>
    <dgm:cxn modelId="{EA69968A-D460-234D-91E8-B4EFBB6E05F8}" type="presOf" srcId="{E919582C-255C-4FE3-8E9C-9D65701610DC}" destId="{8D516140-2618-401C-9FE3-EA818D61A763}" srcOrd="0" destOrd="0" presId="urn:microsoft.com/office/officeart/2005/8/layout/vList3#2"/>
    <dgm:cxn modelId="{30049CAE-F68B-D642-AF01-695A8CD6B72A}" type="presOf" srcId="{CA766580-554C-470F-B299-52C9FFDD096B}" destId="{36E9E7F3-1EBE-4216-9726-C423EA1013D2}" srcOrd="0" destOrd="0" presId="urn:microsoft.com/office/officeart/2005/8/layout/vList3#2"/>
    <dgm:cxn modelId="{D16E99D5-E7CE-AA46-BC3A-383E53B931DC}" type="presOf" srcId="{141B6DE1-D540-441A-BC12-B1290FAE37DE}" destId="{89D26CF5-4B51-4021-B6EC-E82FF26338C3}" srcOrd="0" destOrd="0" presId="urn:microsoft.com/office/officeart/2005/8/layout/vList3#2"/>
    <dgm:cxn modelId="{F02742EA-B64D-4A80-B734-588D8BCBF4F4}" srcId="{E919582C-255C-4FE3-8E9C-9D65701610DC}" destId="{CA766580-554C-470F-B299-52C9FFDD096B}" srcOrd="1" destOrd="0" parTransId="{70A104E9-C44B-424F-AA67-2A0BD046A71A}" sibTransId="{F36B06E0-B00A-4325-B3AF-A7DFC2E7EA1D}"/>
    <dgm:cxn modelId="{749385F0-A3FE-41BE-8EDA-0075AA01C02C}" srcId="{E919582C-255C-4FE3-8E9C-9D65701610DC}" destId="{141B6DE1-D540-441A-BC12-B1290FAE37DE}" srcOrd="0" destOrd="0" parTransId="{103A529D-60A0-4D9F-BE95-0F7C17990394}" sibTransId="{974B4C18-D6F4-4307-B374-1AEE482ACE1F}"/>
    <dgm:cxn modelId="{12C4451A-C358-5B43-9C6A-0217014A8765}" type="presParOf" srcId="{8D516140-2618-401C-9FE3-EA818D61A763}" destId="{84C61A95-8A93-4C3D-B54C-F2BC33017E9E}" srcOrd="0" destOrd="0" presId="urn:microsoft.com/office/officeart/2005/8/layout/vList3#2"/>
    <dgm:cxn modelId="{AD3DB628-A725-F24C-BAA8-FEE1675D141D}" type="presParOf" srcId="{84C61A95-8A93-4C3D-B54C-F2BC33017E9E}" destId="{6EA60A32-7724-44E5-8F23-4CF5570E6A3F}" srcOrd="0" destOrd="0" presId="urn:microsoft.com/office/officeart/2005/8/layout/vList3#2"/>
    <dgm:cxn modelId="{86F77327-6B0D-C24A-A8CE-38D994FE94C6}" type="presParOf" srcId="{84C61A95-8A93-4C3D-B54C-F2BC33017E9E}" destId="{89D26CF5-4B51-4021-B6EC-E82FF26338C3}" srcOrd="1" destOrd="0" presId="urn:microsoft.com/office/officeart/2005/8/layout/vList3#2"/>
    <dgm:cxn modelId="{703AD845-BC8E-BB42-9238-A11AD4202953}" type="presParOf" srcId="{8D516140-2618-401C-9FE3-EA818D61A763}" destId="{95D9F812-62BC-49DF-B68F-DAB37A87CA39}" srcOrd="1" destOrd="0" presId="urn:microsoft.com/office/officeart/2005/8/layout/vList3#2"/>
    <dgm:cxn modelId="{121018E1-1C99-A24D-8FF4-0154B477616A}" type="presParOf" srcId="{8D516140-2618-401C-9FE3-EA818D61A763}" destId="{44516684-9776-4958-9587-BF5F6E8F15F9}" srcOrd="2" destOrd="0" presId="urn:microsoft.com/office/officeart/2005/8/layout/vList3#2"/>
    <dgm:cxn modelId="{3BB134B5-25E3-FC4A-A437-364C1BB281F8}" type="presParOf" srcId="{44516684-9776-4958-9587-BF5F6E8F15F9}" destId="{1E13FD54-AE36-4A78-87DA-7DBDD0D17282}" srcOrd="0" destOrd="0" presId="urn:microsoft.com/office/officeart/2005/8/layout/vList3#2"/>
    <dgm:cxn modelId="{289E6C80-8380-6540-B6B8-565F3E760AEF}" type="presParOf" srcId="{44516684-9776-4958-9587-BF5F6E8F15F9}" destId="{36E9E7F3-1EBE-4216-9726-C423EA1013D2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26CF5-4B51-4021-B6EC-E82FF26338C3}">
      <dsp:nvSpPr>
        <dsp:cNvPr id="0" name=""/>
        <dsp:cNvSpPr/>
      </dsp:nvSpPr>
      <dsp:spPr>
        <a:xfrm rot="10800000">
          <a:off x="1270753" y="1164"/>
          <a:ext cx="4194164" cy="857313"/>
        </a:xfrm>
        <a:prstGeom prst="homePlat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05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Kemauan dan semangat seluruh karyawan</a:t>
          </a:r>
        </a:p>
      </dsp:txBody>
      <dsp:txXfrm rot="10800000">
        <a:off x="1485081" y="1164"/>
        <a:ext cx="3979836" cy="857313"/>
      </dsp:txXfrm>
    </dsp:sp>
    <dsp:sp modelId="{6EA60A32-7724-44E5-8F23-4CF5570E6A3F}">
      <dsp:nvSpPr>
        <dsp:cNvPr id="0" name=""/>
        <dsp:cNvSpPr/>
      </dsp:nvSpPr>
      <dsp:spPr>
        <a:xfrm>
          <a:off x="842096" y="1164"/>
          <a:ext cx="857313" cy="85731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9E7F3-1EBE-4216-9726-C423EA1013D2}">
      <dsp:nvSpPr>
        <dsp:cNvPr id="0" name=""/>
        <dsp:cNvSpPr/>
      </dsp:nvSpPr>
      <dsp:spPr>
        <a:xfrm rot="10800000">
          <a:off x="1270753" y="1114393"/>
          <a:ext cx="4194164" cy="857313"/>
        </a:xfrm>
        <a:prstGeom prst="homePlat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05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Keterlibatan seluruh karyawan</a:t>
          </a:r>
        </a:p>
      </dsp:txBody>
      <dsp:txXfrm rot="10800000">
        <a:off x="1485081" y="1114393"/>
        <a:ext cx="3979836" cy="857313"/>
      </dsp:txXfrm>
    </dsp:sp>
    <dsp:sp modelId="{1E13FD54-AE36-4A78-87DA-7DBDD0D17282}">
      <dsp:nvSpPr>
        <dsp:cNvPr id="0" name=""/>
        <dsp:cNvSpPr/>
      </dsp:nvSpPr>
      <dsp:spPr>
        <a:xfrm>
          <a:off x="842096" y="1114393"/>
          <a:ext cx="857313" cy="85731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9A0D4-7B80-4C30-9FF6-4677EF310204}">
      <dsp:nvSpPr>
        <dsp:cNvPr id="0" name=""/>
        <dsp:cNvSpPr/>
      </dsp:nvSpPr>
      <dsp:spPr>
        <a:xfrm rot="10800000">
          <a:off x="1270753" y="2227621"/>
          <a:ext cx="4194164" cy="857313"/>
        </a:xfrm>
        <a:prstGeom prst="homePlat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05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Support Manajemen</a:t>
          </a:r>
        </a:p>
      </dsp:txBody>
      <dsp:txXfrm rot="10800000">
        <a:off x="1485081" y="2227621"/>
        <a:ext cx="3979836" cy="857313"/>
      </dsp:txXfrm>
    </dsp:sp>
    <dsp:sp modelId="{A50BD51F-F5DA-4744-8ECC-D0F4EEC75ABF}">
      <dsp:nvSpPr>
        <dsp:cNvPr id="0" name=""/>
        <dsp:cNvSpPr/>
      </dsp:nvSpPr>
      <dsp:spPr>
        <a:xfrm>
          <a:off x="842096" y="2227621"/>
          <a:ext cx="857313" cy="85731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26CF5-4B51-4021-B6EC-E82FF26338C3}">
      <dsp:nvSpPr>
        <dsp:cNvPr id="0" name=""/>
        <dsp:cNvSpPr/>
      </dsp:nvSpPr>
      <dsp:spPr>
        <a:xfrm rot="10800000">
          <a:off x="1315033" y="260"/>
          <a:ext cx="4279919" cy="948035"/>
        </a:xfrm>
        <a:prstGeom prst="homePlat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05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600" kern="1200" dirty="0"/>
            <a:t>Pemahaman mengenai 5S</a:t>
          </a:r>
        </a:p>
      </dsp:txBody>
      <dsp:txXfrm rot="10800000">
        <a:off x="1552042" y="260"/>
        <a:ext cx="4042910" cy="948035"/>
      </dsp:txXfrm>
    </dsp:sp>
    <dsp:sp modelId="{6EA60A32-7724-44E5-8F23-4CF5570E6A3F}">
      <dsp:nvSpPr>
        <dsp:cNvPr id="0" name=""/>
        <dsp:cNvSpPr/>
      </dsp:nvSpPr>
      <dsp:spPr>
        <a:xfrm>
          <a:off x="822538" y="260"/>
          <a:ext cx="948035" cy="9480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9E7F3-1EBE-4216-9726-C423EA1013D2}">
      <dsp:nvSpPr>
        <dsp:cNvPr id="0" name=""/>
        <dsp:cNvSpPr/>
      </dsp:nvSpPr>
      <dsp:spPr>
        <a:xfrm rot="10800000">
          <a:off x="1315033" y="1185304"/>
          <a:ext cx="4279919" cy="948035"/>
        </a:xfrm>
        <a:prstGeom prst="homePlat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05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600" kern="1200" dirty="0"/>
            <a:t>Implementasi 5S Secara maksimal dan kontinue</a:t>
          </a:r>
        </a:p>
      </dsp:txBody>
      <dsp:txXfrm rot="10800000">
        <a:off x="1552042" y="1185304"/>
        <a:ext cx="4042910" cy="948035"/>
      </dsp:txXfrm>
    </dsp:sp>
    <dsp:sp modelId="{1E13FD54-AE36-4A78-87DA-7DBDD0D17282}">
      <dsp:nvSpPr>
        <dsp:cNvPr id="0" name=""/>
        <dsp:cNvSpPr/>
      </dsp:nvSpPr>
      <dsp:spPr>
        <a:xfrm>
          <a:off x="841016" y="1185304"/>
          <a:ext cx="948035" cy="94803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490EE-B9F3-3347-8FB0-4F4E72059839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865A6-7BAD-E54C-859C-6B8391E9E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7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12863" y="1122363"/>
            <a:ext cx="4041775" cy="30321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886430"/>
            <a:fld id="{2DF96AF9-6FBE-42F0-92BF-1923D044C2E9}" type="slidenum">
              <a:rPr lang="en-US" smtClean="0"/>
              <a:pPr defTabSz="88643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1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d-ID">
              <a:latin typeface="Times New Roman" charset="0"/>
            </a:endParaRPr>
          </a:p>
        </p:txBody>
      </p:sp>
      <p:sp>
        <p:nvSpPr>
          <p:cNvPr id="46083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900">
                <a:latin typeface="Century Gothic" charset="0"/>
              </a:rPr>
              <a:t>PT Sentral Sistem Pengembangan Mutu</a:t>
            </a:r>
          </a:p>
          <a:p>
            <a:r>
              <a:rPr lang="en-US" sz="900">
                <a:latin typeface="Century Gothic" charset="0"/>
              </a:rPr>
              <a:t>Pelatihan 5S rev 0 – Jan 2003</a:t>
            </a:r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AE5CC2B-8643-3342-AD7D-DA12703E6CA2}" type="slidenum">
              <a:rPr lang="en-US" sz="1200"/>
              <a:pPr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d-ID">
              <a:latin typeface="Times New Roman" charset="0"/>
            </a:endParaRPr>
          </a:p>
        </p:txBody>
      </p:sp>
      <p:sp>
        <p:nvSpPr>
          <p:cNvPr id="73731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900">
                <a:latin typeface="Century Gothic" charset="0"/>
              </a:rPr>
              <a:t>PT Sentral Sistem Pengembangan Mutu</a:t>
            </a:r>
          </a:p>
          <a:p>
            <a:r>
              <a:rPr lang="en-US" sz="900">
                <a:latin typeface="Century Gothic" charset="0"/>
              </a:rPr>
              <a:t>Pelatihan 5S rev 0 – Jan 2003</a:t>
            </a:r>
          </a:p>
        </p:txBody>
      </p:sp>
      <p:sp>
        <p:nvSpPr>
          <p:cNvPr id="73732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DC06663-CE85-F744-9F79-9E6FFE0B1A75}" type="slidenum">
              <a:rPr lang="en-US" sz="1200"/>
              <a:pPr/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d-ID">
              <a:latin typeface="Times New Roman" charset="0"/>
            </a:endParaRPr>
          </a:p>
        </p:txBody>
      </p:sp>
      <p:sp>
        <p:nvSpPr>
          <p:cNvPr id="89091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900">
                <a:latin typeface="Century Gothic" charset="0"/>
              </a:rPr>
              <a:t>PT Sentral Sistem Pengembangan Mutu</a:t>
            </a:r>
          </a:p>
          <a:p>
            <a:r>
              <a:rPr lang="en-US" sz="900">
                <a:latin typeface="Century Gothic" charset="0"/>
              </a:rPr>
              <a:t>Pelatihan 5S rev 0 – Jan 2003</a:t>
            </a:r>
          </a:p>
        </p:txBody>
      </p:sp>
      <p:sp>
        <p:nvSpPr>
          <p:cNvPr id="89092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8AC4AD0-9674-6C4D-AA40-1956C6A14CA6}" type="slidenum">
              <a:rPr lang="en-US" sz="1200"/>
              <a:pPr/>
              <a:t>61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id-ID">
              <a:latin typeface="Times New Roman" charset="0"/>
            </a:endParaRP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4C7E466-BD79-3E48-B9C2-8DE7ADB5B6F8}" type="slidenum">
              <a:rPr lang="en-US" sz="1200"/>
              <a:pPr/>
              <a:t>64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B1607-0EA7-4E37-B955-00172072406A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6C9E-1EC6-4A67-9BBC-65BECBAAD2C5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1C09-3281-41A7-B071-1A49D877E578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06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3542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6DE00-ED13-47DE-9F3E-1E2C419CAB9F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9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A6C6-ADAE-4F31-9E2C-707192A44DD3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2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DE4E-95B2-45EB-B191-67B989640378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1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E67B-FEB5-452F-B10C-7D71D0A9BBCA}" type="datetime1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7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A62B4-9297-44FB-A8AF-BF06FD839D2B}" type="datetime1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4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89E6-7E6B-4292-89FB-09FA6171F66B}" type="datetime1">
              <a:rPr lang="en-US" smtClean="0"/>
              <a:t>4/2/2020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6FB1-CB01-4AF3-9FC1-8BF6DE55B661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0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4FBD-FD46-420B-9801-3B6F377D646B}" type="datetime1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FCB7-2EBD-4491-9089-60B00977BCD7}" type="datetime1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5S dan 7 waste, 01/03 (c)Copyright, Sentral Sistem, agustus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../Users/Public/Videos/Videos/Video%20change%20paradigma/Change/Exponential.wmv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7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769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 flipV="1">
            <a:off x="602300" y="6452456"/>
            <a:ext cx="7165077" cy="587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14"/>
          <p:cNvGrpSpPr>
            <a:grpSpLocks/>
          </p:cNvGrpSpPr>
          <p:nvPr/>
        </p:nvGrpSpPr>
        <p:grpSpPr bwMode="auto">
          <a:xfrm>
            <a:off x="74354" y="6482061"/>
            <a:ext cx="412432" cy="281363"/>
            <a:chOff x="0" y="2704"/>
            <a:chExt cx="1014" cy="678"/>
          </a:xfrm>
        </p:grpSpPr>
        <p:sp>
          <p:nvSpPr>
            <p:cNvPr id="8" name="Freeform 167"/>
            <p:cNvSpPr>
              <a:spLocks/>
            </p:cNvSpPr>
            <p:nvPr/>
          </p:nvSpPr>
          <p:spPr bwMode="auto">
            <a:xfrm rot="10800000">
              <a:off x="284" y="2704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9" name="Freeform 168"/>
            <p:cNvSpPr>
              <a:spLocks/>
            </p:cNvSpPr>
            <p:nvPr/>
          </p:nvSpPr>
          <p:spPr bwMode="auto">
            <a:xfrm>
              <a:off x="0" y="2873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10" name="Oval 172"/>
            <p:cNvSpPr>
              <a:spLocks noChangeArrowheads="1"/>
            </p:cNvSpPr>
            <p:nvPr/>
          </p:nvSpPr>
          <p:spPr bwMode="auto">
            <a:xfrm>
              <a:off x="24" y="3054"/>
              <a:ext cx="211" cy="211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6715" y="6506385"/>
            <a:ext cx="179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800" y="2902805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err="1">
                <a:solidFill>
                  <a:schemeClr val="bg1"/>
                </a:solidFill>
                <a:latin typeface="Brush Script MT" pitchFamily="66" charset="0"/>
              </a:rPr>
              <a:t>Menyongsong</a:t>
            </a:r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Brush Script MT" pitchFamily="66" charset="0"/>
              </a:rPr>
              <a:t>Perubahan</a:t>
            </a:r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70652" y="3616404"/>
            <a:ext cx="567334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YANG LEBIH BAIK</a:t>
            </a:r>
            <a:endParaRPr lang="en-US" sz="6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05201" y="5001163"/>
            <a:ext cx="55993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5R &amp; 7 Waste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05200" y="4334470"/>
            <a:ext cx="2383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Dengan</a:t>
            </a:r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9399E-9C74-4E00-9188-61C2AA8D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" y="1003300"/>
            <a:ext cx="5124451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17564"/>
          <a:stretch>
            <a:fillRect/>
          </a:stretch>
        </p:blipFill>
        <p:spPr bwMode="auto">
          <a:xfrm>
            <a:off x="4191000" y="3581400"/>
            <a:ext cx="4832350" cy="32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043" y="0"/>
            <a:ext cx="41663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Silahkan</a:t>
            </a:r>
            <a:r>
              <a:rPr lang="en-US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Bandingkan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7800" y="838200"/>
            <a:ext cx="3886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Brush Script MT Italic"/>
                <a:cs typeface="Brush Script MT Italic"/>
              </a:rPr>
              <a:t>Bisakah</a:t>
            </a:r>
            <a:r>
              <a:rPr lang="en-US" sz="3600" dirty="0">
                <a:latin typeface="Brush Script MT Italic"/>
                <a:cs typeface="Brush Script MT Italic"/>
              </a:rPr>
              <a:t> </a:t>
            </a:r>
            <a:r>
              <a:rPr lang="en-US" sz="3600" dirty="0" err="1">
                <a:latin typeface="Brush Script MT Italic"/>
                <a:cs typeface="Brush Script MT Italic"/>
              </a:rPr>
              <a:t>anda</a:t>
            </a:r>
            <a:r>
              <a:rPr lang="en-US" sz="3600" dirty="0">
                <a:latin typeface="Brush Script MT Italic"/>
                <a:cs typeface="Brush Script MT Italic"/>
              </a:rPr>
              <a:t> </a:t>
            </a:r>
            <a:r>
              <a:rPr lang="en-US" sz="3600" dirty="0" err="1">
                <a:latin typeface="Brush Script MT Italic"/>
                <a:cs typeface="Brush Script MT Italic"/>
              </a:rPr>
              <a:t>bandingkan</a:t>
            </a:r>
            <a:r>
              <a:rPr lang="en-US" sz="3600" dirty="0">
                <a:latin typeface="Brush Script MT Italic"/>
                <a:cs typeface="Brush Script MT Italic"/>
              </a:rPr>
              <a:t> </a:t>
            </a:r>
            <a:r>
              <a:rPr lang="en-US" sz="3600" dirty="0" err="1">
                <a:latin typeface="Brush Script MT Italic"/>
                <a:cs typeface="Brush Script MT Italic"/>
              </a:rPr>
              <a:t>kondisi</a:t>
            </a:r>
            <a:r>
              <a:rPr lang="en-US" sz="3600" dirty="0">
                <a:latin typeface="Brush Script MT Italic"/>
                <a:cs typeface="Brush Script MT Italic"/>
              </a:rPr>
              <a:t> warehouse </a:t>
            </a:r>
            <a:r>
              <a:rPr lang="en-US" sz="3600" dirty="0" err="1">
                <a:latin typeface="Brush Script MT Italic"/>
                <a:cs typeface="Brush Script MT Italic"/>
              </a:rPr>
              <a:t>berikut</a:t>
            </a:r>
            <a:r>
              <a:rPr lang="en-US" sz="3600" dirty="0">
                <a:latin typeface="Brush Script MT Italic"/>
                <a:cs typeface="Brush Script MT Italic"/>
              </a:rPr>
              <a:t>..?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A259D-80DF-4B56-83F5-3037C563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00849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llustrator-sketchbook_1101-23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t="19153" r="16245" b="10155"/>
          <a:stretch/>
        </p:blipFill>
        <p:spPr>
          <a:xfrm>
            <a:off x="9014" y="457200"/>
            <a:ext cx="9134986" cy="6398269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9" y="2060251"/>
            <a:ext cx="3973159" cy="264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939"/>
          <a:stretch/>
        </p:blipFill>
        <p:spPr bwMode="auto">
          <a:xfrm rot="21419315">
            <a:off x="4899727" y="2286000"/>
            <a:ext cx="394433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-76200"/>
            <a:ext cx="3723896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Silahkan</a:t>
            </a:r>
            <a:r>
              <a: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2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Bandingkan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942582"/>
            <a:ext cx="388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Brush Script MT Italic"/>
                <a:cs typeface="Brush Script MT Italic"/>
              </a:rPr>
              <a:t>Bisakah</a:t>
            </a:r>
            <a:r>
              <a:rPr lang="en-US" sz="3200" dirty="0">
                <a:latin typeface="Brush Script MT Italic"/>
                <a:cs typeface="Brush Script MT Italic"/>
              </a:rPr>
              <a:t> </a:t>
            </a:r>
            <a:r>
              <a:rPr lang="en-US" sz="3200" dirty="0" err="1">
                <a:latin typeface="Brush Script MT Italic"/>
                <a:cs typeface="Brush Script MT Italic"/>
              </a:rPr>
              <a:t>anda</a:t>
            </a:r>
            <a:r>
              <a:rPr lang="en-US" sz="3200" dirty="0">
                <a:latin typeface="Brush Script MT Italic"/>
                <a:cs typeface="Brush Script MT Italic"/>
              </a:rPr>
              <a:t> </a:t>
            </a:r>
            <a:r>
              <a:rPr lang="en-US" sz="3200" dirty="0" err="1">
                <a:latin typeface="Brush Script MT Italic"/>
                <a:cs typeface="Brush Script MT Italic"/>
              </a:rPr>
              <a:t>bandingkan</a:t>
            </a:r>
            <a:r>
              <a:rPr lang="en-US" sz="3200" dirty="0">
                <a:latin typeface="Brush Script MT Italic"/>
                <a:cs typeface="Brush Script MT Italic"/>
              </a:rPr>
              <a:t> </a:t>
            </a:r>
            <a:r>
              <a:rPr lang="en-US" sz="3200" dirty="0" err="1">
                <a:latin typeface="Brush Script MT Italic"/>
                <a:cs typeface="Brush Script MT Italic"/>
              </a:rPr>
              <a:t>kondisi</a:t>
            </a:r>
            <a:r>
              <a:rPr lang="en-US" sz="3200" dirty="0">
                <a:latin typeface="Brush Script MT Italic"/>
                <a:cs typeface="Brush Script MT Italic"/>
              </a:rPr>
              <a:t> Office </a:t>
            </a:r>
            <a:r>
              <a:rPr lang="en-US" sz="3200" dirty="0" err="1">
                <a:latin typeface="Brush Script MT Italic"/>
                <a:cs typeface="Brush Script MT Italic"/>
              </a:rPr>
              <a:t>berikut</a:t>
            </a:r>
            <a:r>
              <a:rPr lang="en-US" sz="3200" dirty="0">
                <a:latin typeface="Brush Script MT Italic"/>
                <a:cs typeface="Brush Script MT Italic"/>
              </a:rPr>
              <a:t>..?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77E293-B096-42EC-AB9C-82FEE8F2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427097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s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 bwMode="auto">
          <a:xfrm>
            <a:off x="152400" y="76200"/>
            <a:ext cx="8915400" cy="990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d-ID" b="1" dirty="0">
                <a:latin typeface="Times New Roman" charset="0"/>
              </a:rPr>
              <a:t>Kenapa kita terbiasa seperti itu 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276600" y="1219200"/>
            <a:ext cx="5715000" cy="4191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200" dirty="0">
                <a:latin typeface="Times New Roman" charset="0"/>
              </a:rPr>
              <a:t>Karena lingkungan kita kurang mendidik kita untuk berbudaya rapih, bersih, tertib, peduli, dll</a:t>
            </a:r>
          </a:p>
          <a:p>
            <a:r>
              <a:rPr lang="id-ID" sz="2200" dirty="0">
                <a:latin typeface="Times New Roman" charset="0"/>
              </a:rPr>
              <a:t>Karena tidak ada standard yang mengatur </a:t>
            </a:r>
          </a:p>
          <a:p>
            <a:r>
              <a:rPr lang="id-ID" sz="2200" dirty="0">
                <a:latin typeface="Times New Roman" charset="0"/>
              </a:rPr>
              <a:t>Karena tidak ada tempat untuk menyimpan</a:t>
            </a:r>
          </a:p>
          <a:p>
            <a:r>
              <a:rPr lang="id-ID" sz="2200" dirty="0">
                <a:latin typeface="Times New Roman" charset="0"/>
              </a:rPr>
              <a:t>Karena kita merasa sayang untuk membuang barang yang sudah tidak terpakai</a:t>
            </a:r>
          </a:p>
          <a:p>
            <a:r>
              <a:rPr lang="id-ID" sz="2200" dirty="0">
                <a:latin typeface="Times New Roman" charset="0"/>
              </a:rPr>
              <a:t>Karena kita terbiasa mengandalkan petugas kebersihan</a:t>
            </a:r>
          </a:p>
          <a:p>
            <a:pPr>
              <a:buFontTx/>
              <a:buNone/>
            </a:pPr>
            <a:r>
              <a:rPr lang="id-ID" sz="2200" b="1" dirty="0">
                <a:latin typeface="Times New Roman" charset="0"/>
              </a:rPr>
              <a:t>	Faktor apa lagi yang menyebabkan kita menjadi terbiasa dengan kondisi tersebut ?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36E5F-D26F-473E-8490-E04AC23F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55066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1816100" y="3376613"/>
            <a:ext cx="51546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d-ID" sz="3200" u="sng">
                <a:solidFill>
                  <a:schemeClr val="folHlink"/>
                </a:solidFill>
                <a:latin typeface="Cooper Black" charset="0"/>
              </a:rPr>
              <a:t>Lingkungan Tidak Terkelola</a:t>
            </a:r>
            <a:endParaRPr lang="en-US" sz="3200" u="sng">
              <a:solidFill>
                <a:schemeClr val="folHlink"/>
              </a:solidFill>
              <a:latin typeface="Cooper Black" charset="0"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4067175" y="533400"/>
            <a:ext cx="33924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Cooper Black" charset="0"/>
              </a:rPr>
              <a:t>Human </a:t>
            </a:r>
            <a:endParaRPr lang="id-ID">
              <a:latin typeface="Cooper Black" charset="0"/>
            </a:endParaRPr>
          </a:p>
          <a:p>
            <a:pPr algn="ctr" eaLnBrk="1" hangingPunct="1"/>
            <a:r>
              <a:rPr lang="en-US">
                <a:latin typeface="Cooper Black" charset="0"/>
              </a:rPr>
              <a:t>Error</a:t>
            </a: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221163" y="2105025"/>
            <a:ext cx="1547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d-ID" sz="1800">
                <a:latin typeface="Cooper Black" charset="0"/>
              </a:rPr>
              <a:t>Kelelahan fisik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5416550" y="2105025"/>
            <a:ext cx="2233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d-ID" sz="1800">
                <a:latin typeface="Cooper Black" charset="0"/>
              </a:rPr>
              <a:t>Masalah psikologis</a:t>
            </a:r>
            <a:endParaRPr lang="en-US" sz="1800">
              <a:latin typeface="Cooper Black" charset="0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2503488" y="5524500"/>
            <a:ext cx="33115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d-ID">
                <a:latin typeface="Cooper Black" charset="0"/>
              </a:rPr>
              <a:t>Infrastruktur tidak memadai </a:t>
            </a:r>
            <a:endParaRPr lang="en-US">
              <a:latin typeface="Cooper Black" charset="0"/>
            </a:endParaRPr>
          </a:p>
        </p:txBody>
      </p:sp>
      <p:pic>
        <p:nvPicPr>
          <p:cNvPr id="7" name="Picture 17" descr="forwar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30445">
            <a:off x="4695031" y="1427957"/>
            <a:ext cx="76517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forwar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976">
            <a:off x="5842794" y="1434306"/>
            <a:ext cx="7651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9"/>
          <p:cNvSpPr>
            <a:spLocks/>
          </p:cNvSpPr>
          <p:nvPr/>
        </p:nvSpPr>
        <p:spPr bwMode="auto">
          <a:xfrm rot="16200000">
            <a:off x="4102100" y="496888"/>
            <a:ext cx="357188" cy="5002212"/>
          </a:xfrm>
          <a:prstGeom prst="leftBrace">
            <a:avLst>
              <a:gd name="adj1" fmla="val 56018"/>
              <a:gd name="adj2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id-ID" sz="1800"/>
          </a:p>
        </p:txBody>
      </p:sp>
      <p:sp>
        <p:nvSpPr>
          <p:cNvPr id="10" name="AutoShape 21"/>
          <p:cNvSpPr>
            <a:spLocks noChangeArrowheads="1"/>
          </p:cNvSpPr>
          <p:nvPr/>
        </p:nvSpPr>
        <p:spPr bwMode="auto">
          <a:xfrm>
            <a:off x="3971925" y="4532313"/>
            <a:ext cx="576263" cy="977900"/>
          </a:xfrm>
          <a:prstGeom prst="upDownArrow">
            <a:avLst>
              <a:gd name="adj1" fmla="val 50000"/>
              <a:gd name="adj2" fmla="val 20002"/>
            </a:avLst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id-ID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066800" y="2105025"/>
            <a:ext cx="157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d-ID" sz="1800">
                <a:latin typeface="Cooper Black" charset="0"/>
              </a:rPr>
              <a:t>Budaya</a:t>
            </a:r>
            <a:endParaRPr lang="en-US" sz="1800">
              <a:latin typeface="Cooper Black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566988" y="2105025"/>
            <a:ext cx="1728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d-ID" sz="1800">
                <a:latin typeface="Cooper Black" charset="0"/>
              </a:rPr>
              <a:t>Pengetahuan </a:t>
            </a:r>
            <a:endParaRPr lang="en-US" sz="1800">
              <a:latin typeface="Cooper Black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38238" y="533400"/>
            <a:ext cx="33924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Cooper Black" charset="0"/>
              </a:rPr>
              <a:t>P</a:t>
            </a:r>
            <a:r>
              <a:rPr lang="id-ID" dirty="0">
                <a:latin typeface="Cooper Black" charset="0"/>
              </a:rPr>
              <a:t>erilaku</a:t>
            </a:r>
          </a:p>
          <a:p>
            <a:pPr algn="ctr" eaLnBrk="1" hangingPunct="1"/>
            <a:r>
              <a:rPr lang="id-ID" dirty="0">
                <a:latin typeface="Cooper Black" charset="0"/>
              </a:rPr>
              <a:t>Manusia </a:t>
            </a:r>
            <a:endParaRPr lang="en-US" dirty="0">
              <a:latin typeface="Cooper Black" charset="0"/>
            </a:endParaRPr>
          </a:p>
        </p:txBody>
      </p:sp>
      <p:pic>
        <p:nvPicPr>
          <p:cNvPr id="14" name="Picture 17" descr="forwar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30445">
            <a:off x="1674019" y="1499394"/>
            <a:ext cx="7651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forwar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976">
            <a:off x="2812256" y="1499395"/>
            <a:ext cx="76517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22"/>
          <p:cNvSpPr txBox="1">
            <a:spLocks noChangeArrowheads="1"/>
          </p:cNvSpPr>
          <p:nvPr/>
        </p:nvSpPr>
        <p:spPr bwMode="auto">
          <a:xfrm>
            <a:off x="5811838" y="4381500"/>
            <a:ext cx="32496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id-ID" sz="2000"/>
              <a:t>Tidak ada tempat sampah</a:t>
            </a:r>
          </a:p>
          <a:p>
            <a:pPr eaLnBrk="1" hangingPunct="1">
              <a:buFont typeface="Arial" charset="0"/>
              <a:buChar char="•"/>
            </a:pPr>
            <a:r>
              <a:rPr lang="id-ID" sz="2000"/>
              <a:t>Tempat penyimpanan kurang</a:t>
            </a:r>
          </a:p>
          <a:p>
            <a:pPr eaLnBrk="1" hangingPunct="1">
              <a:buFont typeface="Arial" charset="0"/>
              <a:buChar char="•"/>
            </a:pPr>
            <a:r>
              <a:rPr lang="id-ID" sz="2000"/>
              <a:t>dll 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8591B5F-2B8D-48D7-A472-919D34F4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14477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1790700" y="1579563"/>
            <a:ext cx="6787662" cy="3467100"/>
          </a:xfrm>
        </p:spPr>
        <p:txBody>
          <a:bodyPr rtlCol="0">
            <a:normAutofit fontScale="92500" lnSpcReduction="20000"/>
          </a:bodyPr>
          <a:lstStyle/>
          <a:p>
            <a:pPr marL="182880" indent="-182880" algn="ctr" fontAlgn="auto">
              <a:spcAft>
                <a:spcPts val="0"/>
              </a:spcAft>
              <a:buFont typeface="Wingdings 2" charset="0"/>
              <a:buNone/>
              <a:defRPr/>
            </a:pPr>
            <a:r>
              <a:rPr lang="id-ID" sz="5400">
                <a:solidFill>
                  <a:srgbClr val="0070C0"/>
                </a:solidFill>
                <a:latin typeface="Berlin Sans FB Demi" charset="0"/>
                <a:ea typeface="+mn-ea"/>
                <a:cs typeface="+mn-cs"/>
              </a:rPr>
              <a:t>Workshop : </a:t>
            </a:r>
          </a:p>
          <a:p>
            <a:pPr marL="182880" indent="-182880" algn="ctr" fontAlgn="auto">
              <a:spcAft>
                <a:spcPts val="0"/>
              </a:spcAft>
              <a:buFont typeface="Wingdings 2" charset="0"/>
              <a:buNone/>
              <a:defRPr/>
            </a:pPr>
            <a:r>
              <a:rPr lang="id-ID" sz="5400">
                <a:solidFill>
                  <a:srgbClr val="0070C0"/>
                </a:solidFill>
                <a:latin typeface="Berlin Sans FB Demi" charset="0"/>
                <a:ea typeface="+mn-ea"/>
                <a:cs typeface="+mn-cs"/>
              </a:rPr>
              <a:t>Tulis kebiasaan di tempat Anda yang menurut Anda kurang baik ????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3" y="2020888"/>
            <a:ext cx="1584080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B1065-319A-4EBD-BADC-8548AD55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602649637"/>
      </p:ext>
    </p:extLst>
  </p:cSld>
  <p:clrMapOvr>
    <a:masterClrMapping/>
  </p:clrMapOvr>
  <p:transition>
    <p:wheel spokes="8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notebook-open_1203-92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6187" r="7755" b="2854"/>
          <a:stretch/>
        </p:blipFill>
        <p:spPr>
          <a:xfrm flipH="1">
            <a:off x="0" y="0"/>
            <a:ext cx="9144000" cy="66357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20" y="685800"/>
            <a:ext cx="2041280" cy="506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3000" y="533400"/>
            <a:ext cx="35052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 </a:t>
            </a:r>
            <a:r>
              <a:rPr lang="en-US" sz="2400" b="1" dirty="0" err="1"/>
              <a:t>Kebiasaan</a:t>
            </a:r>
            <a:r>
              <a:rPr lang="en-US" sz="2400" b="1" dirty="0"/>
              <a:t> </a:t>
            </a:r>
            <a:r>
              <a:rPr lang="en-US" sz="2400" b="1" dirty="0" err="1"/>
              <a:t>Buruk</a:t>
            </a:r>
            <a:r>
              <a:rPr lang="en-US" sz="2400" b="1" dirty="0"/>
              <a:t> yang </a:t>
            </a:r>
            <a:r>
              <a:rPr lang="en-US" sz="2400" b="1" dirty="0" err="1"/>
              <a:t>suka</a:t>
            </a:r>
            <a:r>
              <a:rPr lang="en-US" sz="2400" b="1" dirty="0"/>
              <a:t> </a:t>
            </a:r>
            <a:r>
              <a:rPr lang="en-US" sz="2400" b="1" dirty="0" err="1"/>
              <a:t>dilakukan</a:t>
            </a:r>
            <a:r>
              <a:rPr lang="en-US" sz="2400" b="1" dirty="0"/>
              <a:t> :</a:t>
            </a:r>
          </a:p>
          <a:p>
            <a:endParaRPr lang="en-US" b="1" dirty="0"/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………………………………………………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………………………………………………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………………………………………………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………………………………………………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………………………………………………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2DDC5-6466-484F-B064-ED5051F2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645184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wn-paper-background-with-torn-hole_1101-279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/>
          <a:stretch/>
        </p:blipFill>
        <p:spPr>
          <a:xfrm flipH="1">
            <a:off x="0" y="23009"/>
            <a:ext cx="9144000" cy="68052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91000" y="1848922"/>
            <a:ext cx="328808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5R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1295400"/>
            <a:ext cx="297180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Solusi</a:t>
            </a:r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Ketidak-sesuaian</a:t>
            </a:r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tersebut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5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adalah</a:t>
            </a: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: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E00F3-1B2B-4503-83DF-4B1B4953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70004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5926509"/>
              </p:ext>
            </p:extLst>
          </p:nvPr>
        </p:nvGraphicFramePr>
        <p:xfrm>
          <a:off x="819150" y="685800"/>
          <a:ext cx="763905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Clip" r:id="rId3" imgW="6503988" imgH="4368800" progId="">
                  <p:embed/>
                </p:oleObj>
              </mc:Choice>
              <mc:Fallback>
                <p:oleObj name="Clip" r:id="rId3" imgW="6503988" imgH="4368800" progId="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685800"/>
                        <a:ext cx="7639050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581400" y="2183755"/>
            <a:ext cx="4275404" cy="26930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Apakah</a:t>
            </a:r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 </a:t>
            </a:r>
            <a:r>
              <a:rPr lang="en-US" sz="5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itu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/>
              <a:cs typeface="Arial Black"/>
            </a:endParaRPr>
          </a:p>
          <a:p>
            <a:pPr algn="ctr"/>
            <a:r>
              <a:rPr lang="en-US" sz="1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5R</a:t>
            </a:r>
            <a:endParaRPr lang="en-US" sz="11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/>
              <a:cs typeface="Arial Black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28932B-FF90-4482-9133-69CEC4A9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921086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iling-schoolboy-holding-a-blank-placard_1149-90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/>
          <a:stretch/>
        </p:blipFill>
        <p:spPr>
          <a:xfrm>
            <a:off x="0" y="0"/>
            <a:ext cx="7239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0" y="1600200"/>
            <a:ext cx="4343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A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dalah :</a:t>
            </a:r>
          </a:p>
          <a:p>
            <a:pPr algn="just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Metode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pemeliharaan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lingkungan area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kerja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dimana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pekerja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difokuskan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untuk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mengorganisir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area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kerja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menjadi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lebih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rapih,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teratur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, nyaman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sehingga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dapat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meningkatkan kenyamanan dalam bekerja, efisiensi kerja, meningkatkan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produktivitas,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keselamatan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kerja, dan membangun rasa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lang="id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kepemilikan.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2828" y="609600"/>
            <a:ext cx="14157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5R</a:t>
            </a:r>
          </a:p>
        </p:txBody>
      </p:sp>
      <p:pic>
        <p:nvPicPr>
          <p:cNvPr id="7" name="Picture 6" descr="file+5-picsa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09" y="0"/>
            <a:ext cx="1906191" cy="1905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EB408-2735-4A44-A3B8-8B198C40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915227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49923" y="260350"/>
            <a:ext cx="7772400" cy="1143000"/>
          </a:xfrm>
        </p:spPr>
        <p:txBody>
          <a:bodyPr/>
          <a:lstStyle/>
          <a:p>
            <a:pPr marL="320040" indent="-320040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id-ID" sz="6600" dirty="0">
                <a:ea typeface="+mj-ea"/>
                <a:cs typeface="+mj-cs"/>
              </a:rPr>
              <a:t>Apa itu </a:t>
            </a:r>
            <a:r>
              <a:rPr lang="en-US" sz="6600" dirty="0">
                <a:ea typeface="+mj-ea"/>
                <a:cs typeface="+mj-cs"/>
              </a:rPr>
              <a:t>5S</a:t>
            </a:r>
          </a:p>
        </p:txBody>
      </p:sp>
      <p:graphicFrame>
        <p:nvGraphicFramePr>
          <p:cNvPr id="14404" name="Group 68"/>
          <p:cNvGraphicFramePr>
            <a:graphicFrameLocks noGrp="1"/>
          </p:cNvGraphicFramePr>
          <p:nvPr>
            <p:ph type="tbl" idx="1"/>
          </p:nvPr>
        </p:nvGraphicFramePr>
        <p:xfrm>
          <a:off x="685800" y="1676400"/>
          <a:ext cx="7772400" cy="443547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4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Jepang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Inggris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Indonesia</a:t>
                      </a:r>
                    </a:p>
                  </a:txBody>
                  <a:tcPr marL="84406" marR="8440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Seiri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Sort</a:t>
                      </a: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Ringkas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7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Seiton</a:t>
                      </a: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Systemize</a:t>
                      </a: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Rapi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Seiso</a:t>
                      </a: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Shine </a:t>
                      </a: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Resik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Seiketsu</a:t>
                      </a: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Standardize</a:t>
                      </a: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Rawat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Shitsuke</a:t>
                      </a: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Self-discipline </a:t>
                      </a: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Rajin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4406" marR="84406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0998" name="Picture 58" descr="j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5" r="3845"/>
          <a:stretch>
            <a:fillRect/>
          </a:stretch>
        </p:blipFill>
        <p:spPr bwMode="auto">
          <a:xfrm>
            <a:off x="989136" y="5410200"/>
            <a:ext cx="53486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9" name="Picture 59" descr="j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r="18552"/>
          <a:stretch>
            <a:fillRect/>
          </a:stretch>
        </p:blipFill>
        <p:spPr bwMode="auto">
          <a:xfrm>
            <a:off x="914400" y="4648200"/>
            <a:ext cx="6858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0" name="Picture 63" descr="j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r="79865"/>
          <a:stretch>
            <a:fillRect/>
          </a:stretch>
        </p:blipFill>
        <p:spPr bwMode="auto">
          <a:xfrm>
            <a:off x="838200" y="2251075"/>
            <a:ext cx="8382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1" name="Picture 64" descr="j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1" r="59955"/>
          <a:stretch>
            <a:fillRect/>
          </a:stretch>
        </p:blipFill>
        <p:spPr bwMode="auto">
          <a:xfrm>
            <a:off x="876300" y="2894014"/>
            <a:ext cx="7620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2" name="Picture 65" descr="j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1" t="8791" r="40045" b="3297"/>
          <a:stretch>
            <a:fillRect/>
          </a:stretch>
        </p:blipFill>
        <p:spPr bwMode="auto">
          <a:xfrm>
            <a:off x="914400" y="37338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127867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"/>
            <a:ext cx="9144000" cy="6858001"/>
          </a:xfrm>
          <a:prstGeom prst="rect">
            <a:avLst/>
          </a:prstGeom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8097" y="4437112"/>
            <a:ext cx="2605530" cy="2284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255277" y="548681"/>
            <a:ext cx="2729446" cy="111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6646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GAJAH</a:t>
            </a:r>
            <a:endParaRPr lang="en-US" sz="6646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5931" y="364014"/>
            <a:ext cx="173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dengan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3B0E6-4909-4767-976C-3C2C2EE2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365620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5" name="Object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691436"/>
              </p:ext>
            </p:extLst>
          </p:nvPr>
        </p:nvGraphicFramePr>
        <p:xfrm>
          <a:off x="1219200" y="762000"/>
          <a:ext cx="6934200" cy="545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Clip" r:id="rId3" imgW="6503988" imgH="4368800" progId="">
                  <p:embed/>
                </p:oleObj>
              </mc:Choice>
              <mc:Fallback>
                <p:oleObj name="Clip" r:id="rId3" imgW="6503988" imgH="4368800" progId="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762000"/>
                        <a:ext cx="6934200" cy="545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190478" y="2183755"/>
            <a:ext cx="3057247" cy="35240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Kenapa</a:t>
            </a: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Harus</a:t>
            </a:r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1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5R</a:t>
            </a:r>
            <a:endParaRPr lang="en-US" sz="11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/>
              <a:cs typeface="Arial Black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728816-12DF-433A-948A-C7F2BFE5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846203326"/>
      </p:ext>
    </p:extLst>
  </p:cSld>
  <p:clrMapOvr>
    <a:masterClrMapping/>
  </p:clrMapOvr>
  <p:transition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1950"/>
            <a:ext cx="7772400" cy="1143000"/>
          </a:xfrm>
        </p:spPr>
        <p:txBody>
          <a:bodyPr/>
          <a:lstStyle/>
          <a:p>
            <a:pPr marL="320040" indent="-320040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id-ID" sz="6000" dirty="0">
                <a:ea typeface="+mj-ea"/>
                <a:cs typeface="+mj-cs"/>
              </a:rPr>
              <a:t>Kenapa Harus </a:t>
            </a:r>
            <a:r>
              <a:rPr lang="en-US" sz="6000" dirty="0">
                <a:ea typeface="+mj-ea"/>
                <a:cs typeface="+mj-cs"/>
              </a:rPr>
              <a:t>5 S</a:t>
            </a:r>
            <a:r>
              <a:rPr lang="id-ID" sz="6000" dirty="0">
                <a:ea typeface="+mj-ea"/>
                <a:cs typeface="+mj-cs"/>
              </a:rPr>
              <a:t>?</a:t>
            </a:r>
            <a:endParaRPr lang="en-US" sz="6000" dirty="0">
              <a:ea typeface="+mj-ea"/>
              <a:cs typeface="+mj-cs"/>
            </a:endParaRPr>
          </a:p>
        </p:txBody>
      </p:sp>
      <p:sp>
        <p:nvSpPr>
          <p:cNvPr id="27651" name="Content Placeholder 4"/>
          <p:cNvSpPr>
            <a:spLocks noGrp="1"/>
          </p:cNvSpPr>
          <p:nvPr>
            <p:ph sz="half" idx="1"/>
          </p:nvPr>
        </p:nvSpPr>
        <p:spPr>
          <a:xfrm>
            <a:off x="369278" y="1928813"/>
            <a:ext cx="8362950" cy="4197350"/>
          </a:xfr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rtlCol="0">
            <a:normAutofit/>
          </a:bodyPr>
          <a:lstStyle/>
          <a:p>
            <a:pPr marL="274320" indent="-182880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Tempat kerja yang bersih dan rapi mengarah ke motivasi dan peningkatan kenyamanan kerja.</a:t>
            </a:r>
          </a:p>
          <a:p>
            <a:pPr marL="274320" indent="-182880" eaLnBrk="1" fontAlgn="auto" hangingPunct="1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id-ID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Dalam rangka mencapai tingkat kualitas, keselamatan dan produktivitas, pekerja harus memiliki lingkungan kerja yang kondusif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E4378-1267-4BCE-86EF-F60725B3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396137985"/>
      </p:ext>
    </p:extLst>
  </p:cSld>
  <p:clrMapOvr>
    <a:masterClrMapping/>
  </p:clrMapOvr>
  <p:transition>
    <p:strips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3" name="Object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924457"/>
              </p:ext>
            </p:extLst>
          </p:nvPr>
        </p:nvGraphicFramePr>
        <p:xfrm>
          <a:off x="1418492" y="838200"/>
          <a:ext cx="6582508" cy="515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Clip" r:id="rId3" imgW="6503988" imgH="4368800" progId="">
                  <p:embed/>
                </p:oleObj>
              </mc:Choice>
              <mc:Fallback>
                <p:oleObj name="Clip" r:id="rId3" imgW="6503988" imgH="4368800" progId="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492" y="838200"/>
                        <a:ext cx="6582508" cy="515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331542" y="2183755"/>
            <a:ext cx="2775119" cy="26930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Subjek</a:t>
            </a: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 </a:t>
            </a:r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1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5R</a:t>
            </a:r>
            <a:endParaRPr lang="en-US" sz="11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/>
              <a:cs typeface="Arial Black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25B152-CFCB-4E52-95E7-A86AEE36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4105664189"/>
      </p:ext>
    </p:extLst>
  </p:cSld>
  <p:clrMapOvr>
    <a:masterClrMapping/>
  </p:clrMapOvr>
  <p:transition>
    <p:cover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1355481" y="238125"/>
            <a:ext cx="6522426" cy="1143000"/>
          </a:xfrm>
        </p:spPr>
        <p:txBody>
          <a:bodyPr anchor="t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>
                <a:latin typeface="Arial Black"/>
                <a:ea typeface="+mj-ea"/>
                <a:cs typeface="Arial Black"/>
              </a:rPr>
              <a:t>Subject </a:t>
            </a:r>
            <a:r>
              <a:rPr lang="en-US" sz="2800" b="1" dirty="0" err="1">
                <a:latin typeface="Arial Black"/>
                <a:ea typeface="+mj-ea"/>
                <a:cs typeface="Arial Black"/>
              </a:rPr>
              <a:t>dari</a:t>
            </a:r>
            <a:r>
              <a:rPr lang="en-US" sz="2800" b="1" dirty="0">
                <a:latin typeface="Arial Black"/>
                <a:ea typeface="+mj-ea"/>
                <a:cs typeface="Arial Black"/>
              </a:rPr>
              <a:t> 5S </a:t>
            </a:r>
            <a:r>
              <a:rPr lang="en-US" sz="2800" b="1" dirty="0" err="1">
                <a:latin typeface="Arial Black"/>
                <a:ea typeface="+mj-ea"/>
                <a:cs typeface="Arial Black"/>
              </a:rPr>
              <a:t>bukan</a:t>
            </a:r>
            <a:r>
              <a:rPr lang="en-US" sz="2800" b="1" dirty="0">
                <a:latin typeface="Arial Black"/>
                <a:ea typeface="+mj-ea"/>
                <a:cs typeface="Arial Black"/>
              </a:rPr>
              <a:t> </a:t>
            </a:r>
            <a:r>
              <a:rPr lang="en-US" sz="2800" b="1" dirty="0" err="1">
                <a:latin typeface="Arial Black"/>
                <a:ea typeface="+mj-ea"/>
                <a:cs typeface="Arial Black"/>
              </a:rPr>
              <a:t>kerapihan</a:t>
            </a:r>
            <a:r>
              <a:rPr lang="en-US" sz="2800" b="1" dirty="0">
                <a:latin typeface="Arial Black"/>
                <a:ea typeface="+mj-ea"/>
                <a:cs typeface="Arial Black"/>
              </a:rPr>
              <a:t> </a:t>
            </a:r>
            <a:br>
              <a:rPr lang="en-US" sz="2800" b="1" dirty="0">
                <a:latin typeface="Arial Black"/>
                <a:ea typeface="+mj-ea"/>
                <a:cs typeface="Arial Black"/>
              </a:rPr>
            </a:br>
            <a:r>
              <a:rPr lang="en-US" sz="2800" b="1" dirty="0" err="1">
                <a:latin typeface="Arial Black"/>
                <a:ea typeface="+mj-ea"/>
                <a:cs typeface="Arial Black"/>
              </a:rPr>
              <a:t>dan</a:t>
            </a:r>
            <a:r>
              <a:rPr lang="en-US" sz="2800" b="1" dirty="0">
                <a:latin typeface="Arial Black"/>
                <a:ea typeface="+mj-ea"/>
                <a:cs typeface="Arial Black"/>
              </a:rPr>
              <a:t> </a:t>
            </a:r>
            <a:r>
              <a:rPr lang="en-US" sz="2800" b="1" dirty="0" err="1">
                <a:latin typeface="Arial Black"/>
                <a:ea typeface="+mj-ea"/>
                <a:cs typeface="Arial Black"/>
              </a:rPr>
              <a:t>kebersihan</a:t>
            </a:r>
            <a:r>
              <a:rPr lang="en-US" sz="2800" b="1" dirty="0">
                <a:latin typeface="Arial Black"/>
                <a:ea typeface="+mj-ea"/>
                <a:cs typeface="Arial Black"/>
              </a:rPr>
              <a:t> area </a:t>
            </a:r>
            <a:r>
              <a:rPr lang="en-US" sz="2800" b="1" dirty="0" err="1">
                <a:latin typeface="Arial Black"/>
                <a:ea typeface="+mj-ea"/>
                <a:cs typeface="Arial Black"/>
              </a:rPr>
              <a:t>kerja</a:t>
            </a:r>
            <a:endParaRPr lang="en-US" sz="2800" b="1" dirty="0">
              <a:latin typeface="Arial Black"/>
              <a:ea typeface="+mj-ea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462" y="1703388"/>
            <a:ext cx="8229600" cy="4525962"/>
          </a:xfrm>
        </p:spPr>
        <p:txBody>
          <a:bodyPr rtlCol="0">
            <a:normAutofit lnSpcReduction="10000"/>
          </a:bodyPr>
          <a:lstStyle/>
          <a:p>
            <a:pPr marL="352425" indent="-352425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b="1" dirty="0">
                <a:ea typeface="+mn-ea"/>
                <a:cs typeface="+mn-cs"/>
              </a:rPr>
              <a:t>Bukan sekedar program bersih-bersih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>
                <a:ea typeface="+mn-ea"/>
              </a:rPr>
              <a:t>Pembersihan</a:t>
            </a:r>
            <a:r>
              <a:rPr lang="en-US" dirty="0">
                <a:ea typeface="+mn-ea"/>
              </a:rPr>
              <a:t> area </a:t>
            </a:r>
            <a:r>
              <a:rPr lang="en-US" dirty="0" err="1">
                <a:ea typeface="+mn-ea"/>
              </a:rPr>
              <a:t>kerja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ketika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mau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ada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tamu</a:t>
            </a:r>
            <a:endParaRPr lang="en-US" dirty="0">
              <a:ea typeface="+mn-ea"/>
            </a:endParaRPr>
          </a:p>
          <a:p>
            <a:pPr marL="640080" lvl="1" indent="-246888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>
                <a:ea typeface="+mn-ea"/>
              </a:rPr>
              <a:t>Pembersihan</a:t>
            </a:r>
            <a:r>
              <a:rPr lang="en-US" dirty="0">
                <a:ea typeface="+mn-ea"/>
              </a:rPr>
              <a:t> area </a:t>
            </a:r>
            <a:r>
              <a:rPr lang="en-US" dirty="0" err="1">
                <a:ea typeface="+mn-ea"/>
              </a:rPr>
              <a:t>kerja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pada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saat</a:t>
            </a:r>
            <a:r>
              <a:rPr lang="en-US" dirty="0">
                <a:ea typeface="+mn-ea"/>
              </a:rPr>
              <a:t> program </a:t>
            </a:r>
            <a:endParaRPr lang="id-ID" dirty="0">
              <a:ea typeface="+mn-ea"/>
            </a:endParaRPr>
          </a:p>
          <a:p>
            <a:pPr marL="628650" lvl="1" indent="-23495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id-ID" dirty="0">
                <a:ea typeface="+mn-ea"/>
              </a:rPr>
              <a:t>   </a:t>
            </a:r>
            <a:r>
              <a:rPr lang="en-US" dirty="0">
                <a:ea typeface="+mn-ea"/>
              </a:rPr>
              <a:t>5S </a:t>
            </a:r>
            <a:r>
              <a:rPr lang="en-US" dirty="0" err="1">
                <a:ea typeface="+mn-ea"/>
              </a:rPr>
              <a:t>dijalankan</a:t>
            </a:r>
            <a:endParaRPr lang="en-US" dirty="0">
              <a:ea typeface="+mn-ea"/>
            </a:endParaRPr>
          </a:p>
          <a:p>
            <a:pPr marL="640080" lvl="1" indent="-246888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err="1">
                <a:ea typeface="+mn-ea"/>
              </a:rPr>
              <a:t>Kerja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bakti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di</a:t>
            </a:r>
            <a:r>
              <a:rPr lang="en-US" dirty="0">
                <a:ea typeface="+mn-ea"/>
              </a:rPr>
              <a:t> RT/RW </a:t>
            </a:r>
            <a:r>
              <a:rPr lang="en-US" dirty="0" err="1">
                <a:ea typeface="+mn-ea"/>
              </a:rPr>
              <a:t>untuk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membersihkan</a:t>
            </a:r>
            <a:r>
              <a:rPr lang="en-US" dirty="0">
                <a:ea typeface="+mn-ea"/>
              </a:rPr>
              <a:t> </a:t>
            </a:r>
            <a:endParaRPr lang="id-ID" dirty="0">
              <a:ea typeface="+mn-ea"/>
            </a:endParaRPr>
          </a:p>
          <a:p>
            <a:pPr marL="640080" lvl="1" indent="-246888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id-ID" dirty="0">
                <a:ea typeface="+mn-ea"/>
              </a:rPr>
              <a:t>   </a:t>
            </a:r>
            <a:r>
              <a:rPr lang="en-US" dirty="0" err="1">
                <a:ea typeface="+mn-ea"/>
              </a:rPr>
              <a:t>lingkungan</a:t>
            </a:r>
            <a:endParaRPr lang="en-US" sz="3200" dirty="0">
              <a:ea typeface="+mn-ea"/>
            </a:endParaRPr>
          </a:p>
          <a:p>
            <a:pPr marL="355600" lvl="1" indent="-3556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b="1" dirty="0" err="1">
                <a:ea typeface="+mn-ea"/>
              </a:rPr>
              <a:t>Pada</a:t>
            </a:r>
            <a:r>
              <a:rPr lang="en-US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saat</a:t>
            </a:r>
            <a:r>
              <a:rPr lang="en-US" sz="3200" b="1" dirty="0">
                <a:ea typeface="+mn-ea"/>
              </a:rPr>
              <a:t> program 5S </a:t>
            </a:r>
            <a:r>
              <a:rPr lang="en-US" sz="3200" b="1" dirty="0" err="1">
                <a:ea typeface="+mn-ea"/>
              </a:rPr>
              <a:t>dilakukan</a:t>
            </a:r>
            <a:r>
              <a:rPr lang="en-US" sz="3200" b="1" dirty="0">
                <a:ea typeface="+mn-ea"/>
              </a:rPr>
              <a:t> area </a:t>
            </a:r>
            <a:r>
              <a:rPr lang="en-US" sz="3200" b="1" dirty="0" err="1">
                <a:ea typeface="+mn-ea"/>
              </a:rPr>
              <a:t>kita</a:t>
            </a:r>
            <a:r>
              <a:rPr lang="en-US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menjadi</a:t>
            </a:r>
            <a:r>
              <a:rPr lang="en-US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bersih</a:t>
            </a:r>
            <a:r>
              <a:rPr lang="en-US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dan</a:t>
            </a:r>
            <a:r>
              <a:rPr lang="en-US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rapi</a:t>
            </a:r>
            <a:r>
              <a:rPr lang="en-US" sz="3200" b="1" dirty="0">
                <a:ea typeface="+mn-ea"/>
              </a:rPr>
              <a:t>, </a:t>
            </a:r>
            <a:r>
              <a:rPr lang="en-US" sz="3200" b="1" dirty="0" err="1">
                <a:ea typeface="+mn-ea"/>
              </a:rPr>
              <a:t>tetapi</a:t>
            </a:r>
            <a:r>
              <a:rPr lang="id-ID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kebersihan</a:t>
            </a:r>
            <a:r>
              <a:rPr lang="en-US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dan</a:t>
            </a:r>
            <a:r>
              <a:rPr lang="en-US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kerapihan</a:t>
            </a:r>
            <a:r>
              <a:rPr lang="en-US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tersebut</a:t>
            </a:r>
            <a:r>
              <a:rPr lang="id-ID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tidak</a:t>
            </a:r>
            <a:r>
              <a:rPr lang="en-US" sz="3200" b="1" dirty="0">
                <a:ea typeface="+mn-ea"/>
              </a:rPr>
              <a:t> </a:t>
            </a:r>
            <a:r>
              <a:rPr lang="en-US" sz="3200" b="1" dirty="0" err="1">
                <a:ea typeface="+mn-ea"/>
              </a:rPr>
              <a:t>terjaga</a:t>
            </a:r>
            <a:r>
              <a:rPr lang="en-US" sz="3200" b="1" dirty="0">
                <a:ea typeface="+mn-ea"/>
              </a:rPr>
              <a:t> 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>
              <a:ea typeface="+mn-ea"/>
            </a:endParaRPr>
          </a:p>
          <a:p>
            <a:pPr marL="640080" lvl="1" indent="-246888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150C3-CAE7-42BE-8716-1846FB75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4192238499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55600" indent="-298450" eaLnBrk="1" fontAlgn="auto" hangingPunct="1">
              <a:spcAft>
                <a:spcPts val="0"/>
              </a:spcAft>
              <a:defRPr/>
            </a:pPr>
            <a:r>
              <a:rPr lang="en-US" sz="3200" b="1">
                <a:latin typeface="Times New Roman" charset="0"/>
                <a:ea typeface="+mj-ea"/>
                <a:cs typeface="+mj-cs"/>
              </a:rPr>
              <a:t>Subject 5S adalah </a:t>
            </a:r>
            <a:br>
              <a:rPr lang="en-US" sz="3200" b="1">
                <a:latin typeface="Times New Roman" charset="0"/>
                <a:ea typeface="+mj-ea"/>
                <a:cs typeface="+mj-cs"/>
              </a:rPr>
            </a:br>
            <a:r>
              <a:rPr lang="en-US" sz="3200" b="1">
                <a:latin typeface="Times New Roman" charset="0"/>
                <a:ea typeface="+mj-ea"/>
                <a:cs typeface="+mj-cs"/>
              </a:rPr>
              <a:t>Pembentukan Basic Mentality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355600" indent="-29845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  <a:cs typeface="+mn-cs"/>
              </a:rPr>
              <a:t>Area </a:t>
            </a:r>
            <a:r>
              <a:rPr lang="en-US" dirty="0" err="1">
                <a:ea typeface="+mn-ea"/>
                <a:cs typeface="+mn-cs"/>
              </a:rPr>
              <a:t>kerja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setiap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saat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akan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selalu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terlihat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bersih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dan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rapih</a:t>
            </a:r>
            <a:r>
              <a:rPr lang="id-ID" dirty="0">
                <a:ea typeface="+mn-ea"/>
                <a:cs typeface="+mn-cs"/>
              </a:rPr>
              <a:t>, peralatan kerja setiap saat bisa bekerja sesuai fungsinya</a:t>
            </a:r>
            <a:endParaRPr lang="en-US" dirty="0">
              <a:ea typeface="+mn-ea"/>
              <a:cs typeface="+mn-cs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err="1">
                <a:ea typeface="+mn-ea"/>
                <a:cs typeface="+mn-cs"/>
              </a:rPr>
              <a:t>Kondisi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tersebut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akan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terbentuk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ketika</a:t>
            </a:r>
            <a:r>
              <a:rPr lang="en-US" sz="2800" dirty="0">
                <a:ea typeface="+mn-ea"/>
                <a:cs typeface="+mn-cs"/>
              </a:rPr>
              <a:t> basic mentality </a:t>
            </a:r>
            <a:r>
              <a:rPr lang="en-US" sz="2800" dirty="0" err="1">
                <a:ea typeface="+mn-ea"/>
                <a:cs typeface="+mn-cs"/>
              </a:rPr>
              <a:t>pekerja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sudah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terbentuk</a:t>
            </a:r>
            <a:r>
              <a:rPr lang="en-US" sz="2800" dirty="0">
                <a:ea typeface="+mn-ea"/>
                <a:cs typeface="+mn-cs"/>
              </a:rPr>
              <a:t> 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>
                <a:ea typeface="+mn-ea"/>
              </a:rPr>
              <a:t>Selalu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menempatkan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barang</a:t>
            </a:r>
            <a:r>
              <a:rPr lang="en-US" dirty="0">
                <a:ea typeface="+mn-ea"/>
              </a:rPr>
              <a:t>/ </a:t>
            </a:r>
            <a:r>
              <a:rPr lang="en-US" dirty="0" err="1">
                <a:ea typeface="+mn-ea"/>
              </a:rPr>
              <a:t>dokumen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pada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tempatnya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tanpa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ditunda</a:t>
            </a:r>
            <a:endParaRPr lang="en-US" dirty="0">
              <a:ea typeface="+mn-ea"/>
            </a:endParaRP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>
                <a:ea typeface="+mn-ea"/>
              </a:rPr>
              <a:t>Kebersihan</a:t>
            </a:r>
            <a:r>
              <a:rPr lang="en-US" dirty="0">
                <a:ea typeface="+mn-ea"/>
              </a:rPr>
              <a:t> area </a:t>
            </a:r>
            <a:r>
              <a:rPr lang="en-US" dirty="0" err="1">
                <a:ea typeface="+mn-ea"/>
              </a:rPr>
              <a:t>kerja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adalah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tanggung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jawab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kita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bukan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tanggung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jawab</a:t>
            </a:r>
            <a:r>
              <a:rPr lang="en-US" dirty="0">
                <a:ea typeface="+mn-ea"/>
              </a:rPr>
              <a:t> </a:t>
            </a:r>
            <a:r>
              <a:rPr lang="id-ID" dirty="0">
                <a:ea typeface="+mn-ea"/>
              </a:rPr>
              <a:t>petugas kebersihan</a:t>
            </a:r>
            <a:endParaRPr lang="en-US" dirty="0">
              <a:ea typeface="+mn-ea"/>
            </a:endParaRP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>
                <a:ea typeface="+mn-ea"/>
              </a:rPr>
              <a:t>Melaporkan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ketidaknormalan</a:t>
            </a:r>
            <a:r>
              <a:rPr lang="en-US" dirty="0">
                <a:ea typeface="+mn-ea"/>
              </a:rPr>
              <a:t>/ </a:t>
            </a:r>
            <a:r>
              <a:rPr lang="en-US" dirty="0" err="1">
                <a:ea typeface="+mn-ea"/>
              </a:rPr>
              <a:t>gejala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ketidaknormalan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pada</a:t>
            </a:r>
            <a:r>
              <a:rPr lang="en-US" dirty="0">
                <a:ea typeface="+mn-ea"/>
              </a:rPr>
              <a:t> area </a:t>
            </a:r>
            <a:r>
              <a:rPr lang="en-US" dirty="0" err="1">
                <a:ea typeface="+mn-ea"/>
              </a:rPr>
              <a:t>kerja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dan</a:t>
            </a:r>
            <a:r>
              <a:rPr lang="en-US" dirty="0">
                <a:ea typeface="+mn-ea"/>
              </a:rPr>
              <a:t>/ </a:t>
            </a:r>
            <a:r>
              <a:rPr lang="en-US" dirty="0" err="1">
                <a:ea typeface="+mn-ea"/>
              </a:rPr>
              <a:t>atau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peralatan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kerja</a:t>
            </a:r>
            <a:r>
              <a:rPr lang="en-US" dirty="0">
                <a:ea typeface="+mn-ea"/>
              </a:rPr>
              <a:t> 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>
                <a:ea typeface="+mn-ea"/>
              </a:rPr>
              <a:t>Bekerja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dengan</a:t>
            </a:r>
            <a:r>
              <a:rPr lang="en-US" dirty="0">
                <a:ea typeface="+mn-ea"/>
              </a:rPr>
              <a:t> standard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>
                <a:ea typeface="+mn-ea"/>
              </a:rPr>
              <a:t>Disiplin</a:t>
            </a:r>
            <a:endParaRPr lang="en-US" dirty="0">
              <a:ea typeface="+mn-ea"/>
            </a:endParaRPr>
          </a:p>
          <a:p>
            <a:pPr marL="355600" indent="-29845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3C6DF3-6C42-4839-B8B9-DA8599BA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030532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9" name="Object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035768"/>
              </p:ext>
            </p:extLst>
          </p:nvPr>
        </p:nvGraphicFramePr>
        <p:xfrm>
          <a:off x="961292" y="838200"/>
          <a:ext cx="6811108" cy="515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Clip" r:id="rId3" imgW="6503988" imgH="4368800" progId="">
                  <p:embed/>
                </p:oleObj>
              </mc:Choice>
              <mc:Fallback>
                <p:oleObj name="Clip" r:id="rId3" imgW="6503988" imgH="4368800" progId="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292" y="838200"/>
                        <a:ext cx="6811108" cy="515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276600" y="1965335"/>
            <a:ext cx="4120965" cy="32162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Tahapan</a:t>
            </a:r>
            <a:endParaRPr 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/>
              <a:cs typeface="Arial Black"/>
            </a:endParaRPr>
          </a:p>
          <a:p>
            <a:pPr algn="ctr"/>
            <a:r>
              <a:rPr lang="en-US" sz="4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Pelaksanaan</a:t>
            </a:r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 </a:t>
            </a:r>
            <a:r>
              <a:rPr lang="en-US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1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5R</a:t>
            </a:r>
            <a:endParaRPr lang="en-US" sz="11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/>
              <a:cs typeface="Arial Black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4B893-ADEC-4F96-8066-C0425B13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110129616"/>
      </p:ext>
    </p:extLst>
  </p:cSld>
  <p:clrMapOvr>
    <a:masterClrMapping/>
  </p:clrMapOvr>
  <p:transition>
    <p:cover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 txBox="1">
            <a:spLocks noChangeArrowheads="1"/>
          </p:cNvSpPr>
          <p:nvPr/>
        </p:nvSpPr>
        <p:spPr>
          <a:xfrm>
            <a:off x="230066" y="333376"/>
            <a:ext cx="8025911" cy="868363"/>
          </a:xfrm>
          <a:prstGeom prst="rect">
            <a:avLst/>
          </a:prstGeom>
        </p:spPr>
        <p:txBody>
          <a:bodyPr anchorCtr="1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5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Fase - Fase 5S</a:t>
            </a:r>
          </a:p>
        </p:txBody>
      </p:sp>
      <p:sp>
        <p:nvSpPr>
          <p:cNvPr id="49154" name="Flowchart: Direct Access Storage 5"/>
          <p:cNvSpPr>
            <a:spLocks noChangeArrowheads="1"/>
          </p:cNvSpPr>
          <p:nvPr/>
        </p:nvSpPr>
        <p:spPr bwMode="auto">
          <a:xfrm>
            <a:off x="1459523" y="2743200"/>
            <a:ext cx="2110154" cy="1962150"/>
          </a:xfrm>
          <a:prstGeom prst="flowChartMagneticDrum">
            <a:avLst/>
          </a:prstGeom>
          <a:gradFill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id-ID"/>
          </a:p>
        </p:txBody>
      </p:sp>
      <p:sp>
        <p:nvSpPr>
          <p:cNvPr id="49155" name="Flowchart: Direct Access Storage 6"/>
          <p:cNvSpPr>
            <a:spLocks noChangeArrowheads="1"/>
          </p:cNvSpPr>
          <p:nvPr/>
        </p:nvSpPr>
        <p:spPr bwMode="auto">
          <a:xfrm>
            <a:off x="3235569" y="2743200"/>
            <a:ext cx="2110154" cy="1962150"/>
          </a:xfrm>
          <a:prstGeom prst="flowChartMagneticDrum">
            <a:avLst/>
          </a:prstGeom>
          <a:gradFill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id-ID"/>
          </a:p>
        </p:txBody>
      </p:sp>
      <p:sp>
        <p:nvSpPr>
          <p:cNvPr id="49156" name="Flowchart: Direct Access Storage 7"/>
          <p:cNvSpPr>
            <a:spLocks noChangeArrowheads="1"/>
          </p:cNvSpPr>
          <p:nvPr/>
        </p:nvSpPr>
        <p:spPr bwMode="auto">
          <a:xfrm>
            <a:off x="4976446" y="2781300"/>
            <a:ext cx="2110154" cy="1962150"/>
          </a:xfrm>
          <a:prstGeom prst="flowChartMagneticDrum">
            <a:avLst/>
          </a:prstGeom>
          <a:gradFill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id-ID"/>
          </a:p>
        </p:txBody>
      </p:sp>
      <p:sp>
        <p:nvSpPr>
          <p:cNvPr id="49157" name="TextBox 8"/>
          <p:cNvSpPr txBox="1">
            <a:spLocks noChangeArrowheads="1"/>
          </p:cNvSpPr>
          <p:nvPr/>
        </p:nvSpPr>
        <p:spPr bwMode="auto">
          <a:xfrm>
            <a:off x="1371600" y="3219451"/>
            <a:ext cx="147710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Fase 1</a:t>
            </a:r>
          </a:p>
          <a:p>
            <a:pPr algn="ctr" eaLnBrk="1" hangingPunct="1"/>
            <a:r>
              <a:rPr lang="en-US"/>
              <a:t>Persiapan</a:t>
            </a:r>
          </a:p>
        </p:txBody>
      </p:sp>
      <p:sp>
        <p:nvSpPr>
          <p:cNvPr id="49158" name="TextBox 9"/>
          <p:cNvSpPr txBox="1">
            <a:spLocks noChangeArrowheads="1"/>
          </p:cNvSpPr>
          <p:nvPr/>
        </p:nvSpPr>
        <p:spPr bwMode="auto">
          <a:xfrm>
            <a:off x="3147646" y="3295651"/>
            <a:ext cx="1617785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Fase 2</a:t>
            </a:r>
          </a:p>
          <a:p>
            <a:pPr algn="ctr" eaLnBrk="1" hangingPunct="1"/>
            <a:r>
              <a:rPr lang="en-US"/>
              <a:t>Pelaksanaan</a:t>
            </a:r>
          </a:p>
        </p:txBody>
      </p:sp>
      <p:sp>
        <p:nvSpPr>
          <p:cNvPr id="49159" name="TextBox 10"/>
          <p:cNvSpPr txBox="1">
            <a:spLocks noChangeArrowheads="1"/>
          </p:cNvSpPr>
          <p:nvPr/>
        </p:nvSpPr>
        <p:spPr bwMode="auto">
          <a:xfrm>
            <a:off x="4888523" y="3257551"/>
            <a:ext cx="161778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Fase 3</a:t>
            </a:r>
          </a:p>
          <a:p>
            <a:pPr algn="ctr" eaLnBrk="1" hangingPunct="1"/>
            <a:r>
              <a:rPr lang="en-US"/>
              <a:t>Evaluasi</a:t>
            </a:r>
          </a:p>
        </p:txBody>
      </p:sp>
      <p:sp>
        <p:nvSpPr>
          <p:cNvPr id="49160" name="Right Arrow 11"/>
          <p:cNvSpPr>
            <a:spLocks noChangeArrowheads="1"/>
          </p:cNvSpPr>
          <p:nvPr/>
        </p:nvSpPr>
        <p:spPr bwMode="auto">
          <a:xfrm>
            <a:off x="2004646" y="5200650"/>
            <a:ext cx="4624754" cy="419100"/>
          </a:xfrm>
          <a:prstGeom prst="rightArrow">
            <a:avLst>
              <a:gd name="adj1" fmla="val 50000"/>
              <a:gd name="adj2" fmla="val 49977"/>
            </a:avLst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0BD9B-849D-4995-AF9E-58AA9F20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264523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64577" y="404813"/>
            <a:ext cx="8025912" cy="868362"/>
          </a:xfrm>
          <a:prstGeom prst="rect">
            <a:avLst/>
          </a:prstGeom>
          <a:noFill/>
        </p:spPr>
        <p:txBody>
          <a:bodyPr/>
          <a:lstStyle/>
          <a:p>
            <a:pPr algn="ctr" eaLnBrk="1" hangingPunct="1">
              <a:defRPr/>
            </a:pPr>
            <a:r>
              <a:rPr lang="en-US" sz="44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Fase</a:t>
            </a: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I : </a:t>
            </a:r>
            <a:r>
              <a:rPr lang="en-US" sz="44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Persiapan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44870" y="1635126"/>
            <a:ext cx="6714392" cy="4392613"/>
          </a:xfrm>
          <a:prstGeom prst="rect">
            <a:avLst/>
          </a:prstGeom>
          <a:noFill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None/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Meliputi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a.l</a:t>
            </a:r>
            <a:r>
              <a:rPr lang="en-US" sz="2800" kern="0" dirty="0">
                <a:latin typeface="+mn-lt"/>
                <a:ea typeface="+mn-ea"/>
                <a:cs typeface="+mn-cs"/>
              </a:rPr>
              <a:t>:</a:t>
            </a:r>
          </a:p>
          <a:p>
            <a:pPr marL="742950" lvl="1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Pembentukan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Commitee</a:t>
            </a:r>
            <a:endParaRPr lang="en-US" sz="2800" kern="0" dirty="0">
              <a:latin typeface="+mn-lt"/>
              <a:ea typeface="+mn-ea"/>
              <a:cs typeface="+mn-cs"/>
            </a:endParaRPr>
          </a:p>
          <a:p>
            <a:pPr marL="1200150" lvl="2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Pemilihan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Audit Team</a:t>
            </a:r>
          </a:p>
          <a:p>
            <a:pPr marL="1200150" lvl="2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Pembagian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Area &amp; 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Penanggung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Jawab</a:t>
            </a:r>
            <a:endParaRPr lang="en-US" sz="2800" kern="0" dirty="0">
              <a:latin typeface="+mn-lt"/>
              <a:ea typeface="+mn-ea"/>
              <a:cs typeface="+mn-cs"/>
            </a:endParaRPr>
          </a:p>
          <a:p>
            <a:pPr marL="742950" lvl="1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Sosialisasi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&amp; Training</a:t>
            </a:r>
          </a:p>
          <a:p>
            <a:pPr marL="742950" lvl="1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>
                <a:latin typeface="+mn-lt"/>
                <a:ea typeface="+mn-ea"/>
                <a:cs typeface="+mn-cs"/>
              </a:rPr>
              <a:t> Kick Off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E04A7E-F6F9-49A5-B0AD-596484F4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206483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3"/>
          <p:cNvSpPr>
            <a:spLocks noGrp="1"/>
          </p:cNvSpPr>
          <p:nvPr>
            <p:ph type="title"/>
          </p:nvPr>
        </p:nvSpPr>
        <p:spPr bwMode="auto">
          <a:xfrm>
            <a:off x="457200" y="163513"/>
            <a:ext cx="8229600" cy="696912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Komite 5S</a:t>
            </a:r>
            <a:endParaRPr lang="en-US">
              <a:latin typeface="Times New Roman" charset="0"/>
              <a:ea typeface="+mj-ea"/>
              <a:cs typeface="+mj-cs"/>
            </a:endParaRPr>
          </a:p>
        </p:txBody>
      </p:sp>
      <p:sp>
        <p:nvSpPr>
          <p:cNvPr id="51202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73225"/>
            <a:ext cx="4038600" cy="47180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>
                <a:latin typeface="Times New Roman" charset="0"/>
              </a:rPr>
              <a:t>•   Pembina (Direksi)</a:t>
            </a:r>
          </a:p>
          <a:p>
            <a:pPr eaLnBrk="1" hangingPunct="1">
              <a:buFontTx/>
              <a:buAutoNum type="arabicPeriod"/>
            </a:pPr>
            <a:r>
              <a:rPr lang="en-US" sz="2000">
                <a:latin typeface="Times New Roman" charset="0"/>
              </a:rPr>
              <a:t>Menerbitkan Kebijakan  Tahunan 5S</a:t>
            </a:r>
          </a:p>
          <a:p>
            <a:pPr eaLnBrk="1" hangingPunct="1">
              <a:buFontTx/>
              <a:buAutoNum type="arabicPeriod"/>
            </a:pPr>
            <a:r>
              <a:rPr lang="en-US" sz="2000">
                <a:latin typeface="Times New Roman" charset="0"/>
              </a:rPr>
              <a:t>Ikut serta dalam 5S Top Management Audit.</a:t>
            </a:r>
          </a:p>
          <a:p>
            <a:pPr eaLnBrk="1" hangingPunct="1">
              <a:buFontTx/>
              <a:buAutoNum type="arabicPeriod"/>
            </a:pPr>
            <a:r>
              <a:rPr lang="en-US" sz="2000">
                <a:latin typeface="Times New Roman" charset="0"/>
              </a:rPr>
              <a:t>Men-support dan mempromosikan aktivitas 5S</a:t>
            </a:r>
            <a:br>
              <a:rPr lang="en-US" sz="2000">
                <a:latin typeface="Times New Roman" charset="0"/>
              </a:rPr>
            </a:br>
            <a:endParaRPr lang="en-US" sz="2000">
              <a:latin typeface="Times New Roman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2338" y="1600200"/>
            <a:ext cx="4044462" cy="4827588"/>
          </a:xfrm>
        </p:spPr>
        <p:txBody>
          <a:bodyPr rtlCol="0">
            <a:normAutofit/>
          </a:bodyPr>
          <a:lstStyle/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Auditor (All Head </a:t>
            </a:r>
            <a:r>
              <a:rPr lang="en-US" sz="2000" dirty="0" err="1">
                <a:ea typeface="+mn-ea"/>
                <a:cs typeface="+mn-cs"/>
              </a:rPr>
              <a:t>Departement</a:t>
            </a:r>
            <a:r>
              <a:rPr lang="en-US" sz="2000" dirty="0">
                <a:ea typeface="+mn-ea"/>
                <a:cs typeface="+mn-cs"/>
              </a:rPr>
              <a:t>)</a:t>
            </a:r>
          </a:p>
          <a:p>
            <a:pPr marL="457200" indent="-457200" eaLnBrk="1" fontAlgn="auto" hangingPunct="1">
              <a:spcAft>
                <a:spcPts val="0"/>
              </a:spcAft>
              <a:buFontTx/>
              <a:buAutoNum type="arabicPeriod"/>
              <a:defRPr/>
            </a:pPr>
            <a:r>
              <a:rPr lang="en-US" sz="2000" dirty="0" err="1">
                <a:ea typeface="+mn-ea"/>
                <a:cs typeface="+mn-cs"/>
              </a:rPr>
              <a:t>Bertanggungjawab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err="1">
                <a:ea typeface="+mn-ea"/>
                <a:cs typeface="+mn-cs"/>
              </a:rPr>
              <a:t>terhadap</a:t>
            </a:r>
            <a:r>
              <a:rPr lang="en-US" sz="2000" dirty="0">
                <a:ea typeface="+mn-ea"/>
                <a:cs typeface="+mn-cs"/>
              </a:rPr>
              <a:t> progress </a:t>
            </a:r>
            <a:r>
              <a:rPr lang="en-US" sz="2000" dirty="0" err="1">
                <a:ea typeface="+mn-ea"/>
                <a:cs typeface="+mn-cs"/>
              </a:rPr>
              <a:t>aktivitas</a:t>
            </a:r>
            <a:r>
              <a:rPr lang="en-US" sz="2000" dirty="0">
                <a:ea typeface="+mn-ea"/>
                <a:cs typeface="+mn-cs"/>
              </a:rPr>
              <a:t> 5S </a:t>
            </a:r>
            <a:r>
              <a:rPr lang="en-US" sz="2000" dirty="0" err="1">
                <a:ea typeface="+mn-ea"/>
                <a:cs typeface="+mn-cs"/>
              </a:rPr>
              <a:t>pada</a:t>
            </a:r>
            <a:r>
              <a:rPr lang="en-US" sz="2000" dirty="0">
                <a:ea typeface="+mn-ea"/>
                <a:cs typeface="+mn-cs"/>
              </a:rPr>
              <a:t> area-area yang </a:t>
            </a:r>
            <a:r>
              <a:rPr lang="en-US" sz="2000" dirty="0" err="1">
                <a:ea typeface="+mn-ea"/>
                <a:cs typeface="+mn-cs"/>
              </a:rPr>
              <a:t>dipimpinnya</a:t>
            </a:r>
            <a:r>
              <a:rPr lang="en-US" sz="2000" dirty="0">
                <a:ea typeface="+mn-ea"/>
                <a:cs typeface="+mn-cs"/>
              </a:rPr>
              <a:t>.</a:t>
            </a:r>
          </a:p>
          <a:p>
            <a:pPr marL="457200" indent="-457200" eaLnBrk="1" fontAlgn="auto" hangingPunct="1">
              <a:spcAft>
                <a:spcPts val="0"/>
              </a:spcAft>
              <a:buFontTx/>
              <a:buAutoNum type="arabicPeriod"/>
              <a:defRPr/>
            </a:pPr>
            <a:r>
              <a:rPr lang="en-US" sz="2000" dirty="0" err="1">
                <a:ea typeface="+mn-ea"/>
                <a:cs typeface="+mn-cs"/>
              </a:rPr>
              <a:t>Menjadi</a:t>
            </a:r>
            <a:r>
              <a:rPr lang="en-US" sz="2000" dirty="0">
                <a:ea typeface="+mn-ea"/>
                <a:cs typeface="+mn-cs"/>
              </a:rPr>
              <a:t> Auditor </a:t>
            </a:r>
            <a:r>
              <a:rPr lang="en-US" sz="2000" dirty="0" err="1">
                <a:ea typeface="+mn-ea"/>
                <a:cs typeface="+mn-cs"/>
              </a:rPr>
              <a:t>pada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err="1">
                <a:ea typeface="+mn-ea"/>
                <a:cs typeface="+mn-cs"/>
              </a:rPr>
              <a:t>saat</a:t>
            </a:r>
            <a:r>
              <a:rPr lang="en-US" sz="2000" dirty="0">
                <a:ea typeface="+mn-ea"/>
                <a:cs typeface="+mn-cs"/>
              </a:rPr>
              <a:t> Top Management Audit.</a:t>
            </a:r>
          </a:p>
          <a:p>
            <a:pPr marL="457200" indent="-457200" eaLnBrk="1" fontAlgn="auto" hangingPunct="1">
              <a:spcAft>
                <a:spcPts val="0"/>
              </a:spcAft>
              <a:buFontTx/>
              <a:buAutoNum type="arabicPeriod"/>
              <a:defRPr/>
            </a:pPr>
            <a:r>
              <a:rPr lang="en-US" sz="2000" dirty="0" err="1">
                <a:ea typeface="+mn-ea"/>
                <a:cs typeface="+mn-cs"/>
              </a:rPr>
              <a:t>Mensupport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err="1">
                <a:ea typeface="+mn-ea"/>
                <a:cs typeface="+mn-cs"/>
              </a:rPr>
              <a:t>dan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err="1">
                <a:ea typeface="+mn-ea"/>
                <a:cs typeface="+mn-cs"/>
              </a:rPr>
              <a:t>mempromosikan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err="1">
                <a:ea typeface="+mn-ea"/>
                <a:cs typeface="+mn-cs"/>
              </a:rPr>
              <a:t>aktivitas</a:t>
            </a:r>
            <a:r>
              <a:rPr lang="en-US" sz="2000" dirty="0">
                <a:ea typeface="+mn-ea"/>
                <a:cs typeface="+mn-cs"/>
              </a:rPr>
              <a:t> 5S </a:t>
            </a:r>
            <a:r>
              <a:rPr lang="en-US" sz="2000" dirty="0" err="1">
                <a:ea typeface="+mn-ea"/>
                <a:cs typeface="+mn-cs"/>
              </a:rPr>
              <a:t>pada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err="1">
                <a:ea typeface="+mn-ea"/>
                <a:cs typeface="+mn-cs"/>
              </a:rPr>
              <a:t>departemennya</a:t>
            </a:r>
            <a:endParaRPr lang="en-US" sz="2000" dirty="0">
              <a:ea typeface="+mn-ea"/>
              <a:cs typeface="+mn-cs"/>
            </a:endParaRPr>
          </a:p>
          <a:p>
            <a:pPr marL="457200" indent="-457200" eaLnBrk="1" fontAlgn="auto" hangingPunct="1">
              <a:spcAft>
                <a:spcPts val="0"/>
              </a:spcAft>
              <a:buFontTx/>
              <a:buAutoNum type="arabicPeriod"/>
              <a:defRPr/>
            </a:pPr>
            <a:r>
              <a:rPr lang="en-US" sz="2000" dirty="0" err="1">
                <a:ea typeface="+mn-ea"/>
                <a:cs typeface="+mn-cs"/>
              </a:rPr>
              <a:t>Menganalisa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err="1">
                <a:ea typeface="+mn-ea"/>
                <a:cs typeface="+mn-cs"/>
              </a:rPr>
              <a:t>Laporan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err="1">
                <a:ea typeface="+mn-ea"/>
                <a:cs typeface="+mn-cs"/>
              </a:rPr>
              <a:t>bulanan</a:t>
            </a:r>
            <a:r>
              <a:rPr lang="en-US" sz="2000" dirty="0">
                <a:ea typeface="+mn-ea"/>
                <a:cs typeface="+mn-cs"/>
              </a:rPr>
              <a:t> team 5 S</a:t>
            </a:r>
          </a:p>
        </p:txBody>
      </p:sp>
      <p:sp>
        <p:nvSpPr>
          <p:cNvPr id="51204" name="Rectangle 10"/>
          <p:cNvSpPr>
            <a:spLocks noChangeArrowheads="1"/>
          </p:cNvSpPr>
          <p:nvPr/>
        </p:nvSpPr>
        <p:spPr bwMode="auto">
          <a:xfrm>
            <a:off x="515815" y="982663"/>
            <a:ext cx="8190035" cy="4635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514350" indent="-514350" algn="ctr" eaLnBrk="1" hangingPunct="1"/>
            <a:r>
              <a:rPr lang="en-US">
                <a:sym typeface="Wingdings" charset="0"/>
              </a:rPr>
              <a:t>Menetapkan sasaran dan tanggung jawab pada struktur manajemen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AF88C1-4EFC-4143-A52B-6D0CE29D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129321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9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5405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200">
                <a:latin typeface="Times New Roman" charset="0"/>
                <a:ea typeface="+mj-ea"/>
                <a:cs typeface="+mj-cs"/>
              </a:rPr>
              <a:t>Lanjutan…</a:t>
            </a:r>
          </a:p>
        </p:txBody>
      </p:sp>
      <p:sp>
        <p:nvSpPr>
          <p:cNvPr id="52226" name="Content Placeholder 4"/>
          <p:cNvSpPr>
            <a:spLocks noGrp="1"/>
          </p:cNvSpPr>
          <p:nvPr>
            <p:ph sz="half" idx="1"/>
          </p:nvPr>
        </p:nvSpPr>
        <p:spPr>
          <a:xfrm>
            <a:off x="254977" y="1600201"/>
            <a:ext cx="4280389" cy="4525963"/>
          </a:xfrm>
        </p:spPr>
        <p:txBody>
          <a:bodyPr/>
          <a:lstStyle/>
          <a:p>
            <a:pPr eaLnBrk="1" hangingPunct="1"/>
            <a:r>
              <a:rPr lang="en-US" sz="2400" b="1">
                <a:latin typeface="Times New Roman" charset="0"/>
              </a:rPr>
              <a:t>Pembagian area ker</a:t>
            </a:r>
            <a:r>
              <a:rPr lang="id-ID" sz="2400" b="1">
                <a:latin typeface="Times New Roman" charset="0"/>
              </a:rPr>
              <a:t>j</a:t>
            </a:r>
            <a:r>
              <a:rPr lang="en-US" sz="2400" b="1">
                <a:latin typeface="Times New Roman" charset="0"/>
              </a:rPr>
              <a:t>a dan tanggung jawab</a:t>
            </a:r>
          </a:p>
          <a:p>
            <a:pPr eaLnBrk="1" hangingPunct="1">
              <a:buFontTx/>
              <a:buNone/>
            </a:pPr>
            <a:r>
              <a:rPr lang="en-US" sz="2400">
                <a:latin typeface="Times New Roman" charset="0"/>
              </a:rPr>
              <a:t>    (</a:t>
            </a:r>
            <a:r>
              <a:rPr lang="id-ID" sz="2400">
                <a:latin typeface="Times New Roman" charset="0"/>
              </a:rPr>
              <a:t>Personal yang b</a:t>
            </a:r>
            <a:r>
              <a:rPr lang="en-US" sz="2400">
                <a:latin typeface="Times New Roman" charset="0"/>
              </a:rPr>
              <a:t>ertanggungjawab pada suatu area tertentu)</a:t>
            </a:r>
          </a:p>
          <a:p>
            <a:pPr eaLnBrk="1" hangingPunct="1"/>
            <a:endParaRPr lang="en-US" sz="2400">
              <a:latin typeface="Times New Roman" charset="0"/>
            </a:endParaRPr>
          </a:p>
        </p:txBody>
      </p:sp>
      <p:sp>
        <p:nvSpPr>
          <p:cNvPr id="52227" name="Content Placeholder 10"/>
          <p:cNvSpPr>
            <a:spLocks noGrp="1"/>
          </p:cNvSpPr>
          <p:nvPr>
            <p:ph sz="half" idx="2"/>
          </p:nvPr>
        </p:nvSpPr>
        <p:spPr>
          <a:xfrm>
            <a:off x="4648200" y="1673225"/>
            <a:ext cx="4038600" cy="4718050"/>
          </a:xfrm>
        </p:spPr>
        <p:txBody>
          <a:bodyPr/>
          <a:lstStyle/>
          <a:p>
            <a:pPr eaLnBrk="1" hangingPunct="1"/>
            <a:r>
              <a:rPr lang="en-US" b="1">
                <a:latin typeface="Times New Roman" charset="0"/>
              </a:rPr>
              <a:t>Sosialisasi dan training</a:t>
            </a:r>
          </a:p>
          <a:p>
            <a:pPr lvl="1" eaLnBrk="1" hangingPunct="1"/>
            <a:r>
              <a:rPr lang="en-US">
                <a:latin typeface="Times New Roman" charset="0"/>
              </a:rPr>
              <a:t>Sosialisasi dapat dilakukan dengan cara (membuat poster 5S, spanduk dan logo 5S)</a:t>
            </a:r>
          </a:p>
          <a:p>
            <a:pPr lvl="1" eaLnBrk="1" hangingPunct="1"/>
            <a:r>
              <a:rPr lang="en-US">
                <a:latin typeface="Times New Roman" charset="0"/>
              </a:rPr>
              <a:t>Training ( mengikuti training 5S dan mengunjungi perusahaan yang sukses menerapkan 5S)</a:t>
            </a:r>
          </a:p>
        </p:txBody>
      </p:sp>
      <p:pic>
        <p:nvPicPr>
          <p:cNvPr id="52228" name="Picture 5" descr="May JOB n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8" y="3657600"/>
            <a:ext cx="3102220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CB8B0D-19EA-4BC3-81B8-F0271554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27563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edia sosi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4191000"/>
            <a:ext cx="2505808" cy="167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dem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3" y="2046296"/>
            <a:ext cx="2546838" cy="1763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275" name="TextBox 15"/>
          <p:cNvSpPr txBox="1">
            <a:spLocks noChangeArrowheads="1"/>
          </p:cNvSpPr>
          <p:nvPr/>
        </p:nvSpPr>
        <p:spPr bwMode="auto">
          <a:xfrm>
            <a:off x="1905000" y="6076950"/>
            <a:ext cx="2514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B1E23"/>
                </a:solidFill>
                <a:latin typeface="+mn-lt"/>
              </a:rPr>
              <a:t>Media </a:t>
            </a:r>
            <a:r>
              <a:rPr lang="en-US" sz="2000" b="1" dirty="0" err="1">
                <a:solidFill>
                  <a:srgbClr val="0B1E23"/>
                </a:solidFill>
                <a:latin typeface="+mn-lt"/>
              </a:rPr>
              <a:t>Sosial</a:t>
            </a:r>
            <a:r>
              <a:rPr lang="en-US" sz="2000" b="1" dirty="0">
                <a:solidFill>
                  <a:srgbClr val="0B1E23"/>
                </a:solidFill>
                <a:latin typeface="+mn-lt"/>
              </a:rPr>
              <a:t> </a:t>
            </a:r>
          </a:p>
        </p:txBody>
      </p:sp>
      <p:sp>
        <p:nvSpPr>
          <p:cNvPr id="11276" name="TextBox 16"/>
          <p:cNvSpPr txBox="1">
            <a:spLocks noChangeArrowheads="1"/>
          </p:cNvSpPr>
          <p:nvPr/>
        </p:nvSpPr>
        <p:spPr bwMode="auto">
          <a:xfrm>
            <a:off x="6019800" y="1508125"/>
            <a:ext cx="2667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>
                <a:solidFill>
                  <a:srgbClr val="0B1E23"/>
                </a:solidFill>
                <a:latin typeface="+mn-lt"/>
              </a:rPr>
              <a:t>Masyarakat Lebih Kritis</a:t>
            </a:r>
          </a:p>
        </p:txBody>
      </p:sp>
      <p:sp>
        <p:nvSpPr>
          <p:cNvPr id="11277" name="TextBox 17"/>
          <p:cNvSpPr txBox="1">
            <a:spLocks noChangeArrowheads="1"/>
          </p:cNvSpPr>
          <p:nvPr/>
        </p:nvSpPr>
        <p:spPr bwMode="auto">
          <a:xfrm>
            <a:off x="3276600" y="1508125"/>
            <a:ext cx="2514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defRPr/>
            </a:pPr>
            <a:r>
              <a:rPr lang="en-US" sz="2000" b="1" dirty="0" err="1">
                <a:solidFill>
                  <a:srgbClr val="0B1E23"/>
                </a:solidFill>
                <a:latin typeface="+mn-lt"/>
              </a:rPr>
              <a:t>PerubahanBudaya</a:t>
            </a:r>
            <a:r>
              <a:rPr lang="en-US" sz="2000" b="1" dirty="0">
                <a:solidFill>
                  <a:srgbClr val="0B1E23"/>
                </a:solidFill>
                <a:latin typeface="+mn-lt"/>
              </a:rPr>
              <a:t> </a:t>
            </a:r>
          </a:p>
        </p:txBody>
      </p:sp>
      <p:sp>
        <p:nvSpPr>
          <p:cNvPr id="11278" name="TextBox 18"/>
          <p:cNvSpPr txBox="1">
            <a:spLocks noChangeArrowheads="1"/>
          </p:cNvSpPr>
          <p:nvPr/>
        </p:nvSpPr>
        <p:spPr bwMode="auto">
          <a:xfrm>
            <a:off x="457200" y="1219203"/>
            <a:ext cx="2514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 err="1">
                <a:solidFill>
                  <a:srgbClr val="0B1E23"/>
                </a:solidFill>
                <a:latin typeface="+mn-lt"/>
              </a:rPr>
              <a:t>Teknologi</a:t>
            </a:r>
            <a:r>
              <a:rPr lang="en-US" sz="2000" b="1" dirty="0">
                <a:solidFill>
                  <a:srgbClr val="0B1E23"/>
                </a:solidFill>
                <a:latin typeface="+mn-lt"/>
              </a:rPr>
              <a:t> </a:t>
            </a:r>
            <a:r>
              <a:rPr lang="en-US" sz="2000" b="1" dirty="0" err="1">
                <a:solidFill>
                  <a:srgbClr val="0B1E23"/>
                </a:solidFill>
                <a:latin typeface="+mn-lt"/>
              </a:rPr>
              <a:t>berubah</a:t>
            </a:r>
            <a:endParaRPr lang="en-US" sz="2000" b="1" dirty="0">
              <a:solidFill>
                <a:srgbClr val="0B1E23"/>
              </a:solidFill>
              <a:latin typeface="+mn-lt"/>
            </a:endParaRPr>
          </a:p>
          <a:p>
            <a:pPr algn="ctr">
              <a:defRPr/>
            </a:pPr>
            <a:r>
              <a:rPr lang="en-US" sz="2000" b="1" dirty="0" err="1">
                <a:solidFill>
                  <a:srgbClr val="0B1E23"/>
                </a:solidFill>
                <a:latin typeface="+mn-lt"/>
              </a:rPr>
              <a:t>Secara</a:t>
            </a:r>
            <a:r>
              <a:rPr lang="en-US" sz="2000" b="1" dirty="0">
                <a:solidFill>
                  <a:srgbClr val="0B1E23"/>
                </a:solidFill>
                <a:latin typeface="+mn-lt"/>
              </a:rPr>
              <a:t> exponential  </a:t>
            </a:r>
          </a:p>
        </p:txBody>
      </p:sp>
      <p:sp>
        <p:nvSpPr>
          <p:cNvPr id="11279" name="TextBox 19"/>
          <p:cNvSpPr txBox="1">
            <a:spLocks noChangeArrowheads="1"/>
          </p:cNvSpPr>
          <p:nvPr/>
        </p:nvSpPr>
        <p:spPr bwMode="auto">
          <a:xfrm>
            <a:off x="4876800" y="6076950"/>
            <a:ext cx="2514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defRPr/>
            </a:pPr>
            <a:r>
              <a:rPr lang="en-US" sz="2000" b="1" dirty="0" err="1">
                <a:solidFill>
                  <a:srgbClr val="0B1E23"/>
                </a:solidFill>
                <a:latin typeface="+mn-lt"/>
                <a:sym typeface="Wingdings" pitchFamily="2" charset="2"/>
              </a:rPr>
              <a:t>Kompetisi</a:t>
            </a:r>
            <a:r>
              <a:rPr lang="en-US" sz="2000" b="1" dirty="0">
                <a:solidFill>
                  <a:srgbClr val="0B1E23"/>
                </a:solidFill>
                <a:latin typeface="+mn-lt"/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0B1E23"/>
                </a:solidFill>
                <a:latin typeface="+mn-lt"/>
                <a:sym typeface="Wingdings" pitchFamily="2" charset="2"/>
              </a:rPr>
              <a:t>Lebih</a:t>
            </a:r>
            <a:r>
              <a:rPr lang="en-US" sz="2000" b="1" dirty="0">
                <a:solidFill>
                  <a:srgbClr val="0B1E23"/>
                </a:solidFill>
                <a:latin typeface="+mn-lt"/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0B1E23"/>
                </a:solidFill>
                <a:latin typeface="+mn-lt"/>
                <a:sym typeface="Wingdings" pitchFamily="2" charset="2"/>
              </a:rPr>
              <a:t>Ketat</a:t>
            </a:r>
            <a:endParaRPr lang="en-US" sz="2000" b="1" dirty="0">
              <a:solidFill>
                <a:srgbClr val="0B1E23"/>
              </a:solidFill>
              <a:latin typeface="+mn-lt"/>
            </a:endParaRPr>
          </a:p>
        </p:txBody>
      </p:sp>
      <p:pic>
        <p:nvPicPr>
          <p:cNvPr id="21" name="Picture 20" descr="sibuk bbma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4" y="2051843"/>
            <a:ext cx="2431073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global competi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4191007"/>
            <a:ext cx="2439866" cy="167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eksponential.jpg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3" y="2046296"/>
            <a:ext cx="2546838" cy="1763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Rectangle 2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6" name="Title 13"/>
          <p:cNvSpPr txBox="1">
            <a:spLocks/>
          </p:cNvSpPr>
          <p:nvPr/>
        </p:nvSpPr>
        <p:spPr bwMode="auto">
          <a:xfrm>
            <a:off x="381000" y="152400"/>
            <a:ext cx="861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5400" kern="0" dirty="0">
              <a:solidFill>
                <a:schemeClr val="bg1"/>
              </a:solidFill>
              <a:latin typeface="Brush Script MT" pitchFamily="66" charset="0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-152400"/>
            <a:ext cx="285206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8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fakta</a:t>
            </a:r>
            <a:endParaRPr lang="en-US" sz="8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63818" y="381002"/>
            <a:ext cx="26435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itchFamily="66" charset="0"/>
                <a:ea typeface="Arial Unicode MS" panose="020B0604020202020204" pitchFamily="34" charset="-128"/>
                <a:cs typeface="Calibri" panose="020F0502020204030204" pitchFamily="34" charset="0"/>
              </a:rPr>
              <a:t>Perubahan</a:t>
            </a:r>
            <a:r>
              <a:rPr lang="en-US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itchFamily="66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C6812-0629-459D-BA0D-ECF075AB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xfrm>
            <a:off x="441081" y="14288"/>
            <a:ext cx="4325815" cy="11430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>
                <a:latin typeface="Times New Roman" charset="0"/>
                <a:ea typeface="+mj-ea"/>
                <a:cs typeface="+mj-cs"/>
              </a:rPr>
              <a:t>Kick off </a:t>
            </a:r>
            <a:br>
              <a:rPr lang="en-US" b="1">
                <a:latin typeface="Times New Roman" charset="0"/>
                <a:ea typeface="+mj-ea"/>
                <a:cs typeface="+mj-cs"/>
              </a:rPr>
            </a:br>
            <a:r>
              <a:rPr lang="en-US" b="1">
                <a:latin typeface="Times New Roman" charset="0"/>
                <a:ea typeface="+mj-ea"/>
                <a:cs typeface="+mj-cs"/>
              </a:rPr>
              <a:t>Program</a:t>
            </a:r>
            <a:endParaRPr lang="id-ID">
              <a:latin typeface="Times New Roman" charset="0"/>
              <a:ea typeface="+mj-ea"/>
              <a:cs typeface="+mj-cs"/>
            </a:endParaRPr>
          </a:p>
        </p:txBody>
      </p:sp>
      <p:pic>
        <p:nvPicPr>
          <p:cNvPr id="53250" name="Picture 8" descr="C:\Users\sentral sistem\AppData\Roaming\PixelMetrics\CaptureWiz\Temp\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55788"/>
            <a:ext cx="3962400" cy="5002212"/>
          </a:xfrm>
          <a:noFill/>
        </p:spPr>
      </p:pic>
      <p:pic>
        <p:nvPicPr>
          <p:cNvPr id="53251" name="Picture 6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85" y="0"/>
            <a:ext cx="512591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832C72-CEFE-43B8-9C0B-343DCA69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747788062"/>
      </p:ext>
    </p:extLst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64577" y="404813"/>
            <a:ext cx="8025912" cy="868362"/>
          </a:xfrm>
          <a:prstGeom prst="rect">
            <a:avLst/>
          </a:prstGeom>
          <a:noFill/>
        </p:spPr>
        <p:txBody>
          <a:bodyPr/>
          <a:lstStyle/>
          <a:p>
            <a:pPr algn="ctr" eaLnBrk="1" hangingPunct="1">
              <a:defRPr/>
            </a:pPr>
            <a:r>
              <a:rPr lang="en-US" sz="44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Fase</a:t>
            </a: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II : </a:t>
            </a:r>
            <a:r>
              <a:rPr lang="en-US" sz="44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Pelaksanaan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44870" y="1635126"/>
            <a:ext cx="6714392" cy="4392613"/>
          </a:xfrm>
          <a:prstGeom prst="rect">
            <a:avLst/>
          </a:prstGeom>
          <a:noFill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None/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Meliputi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a.l</a:t>
            </a:r>
            <a:r>
              <a:rPr lang="en-US" sz="2800" kern="0" dirty="0">
                <a:latin typeface="+mn-lt"/>
                <a:ea typeface="+mn-ea"/>
                <a:cs typeface="+mn-cs"/>
              </a:rPr>
              <a:t>:</a:t>
            </a:r>
          </a:p>
          <a:p>
            <a:pPr marL="742950" lvl="1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Seiri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(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Ringkas</a:t>
            </a:r>
            <a:r>
              <a:rPr lang="en-US" sz="2800" kern="0" dirty="0">
                <a:latin typeface="+mn-lt"/>
                <a:ea typeface="+mn-ea"/>
                <a:cs typeface="+mn-cs"/>
              </a:rPr>
              <a:t>)</a:t>
            </a:r>
          </a:p>
          <a:p>
            <a:pPr marL="742950" lvl="1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Seiton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(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Rapi</a:t>
            </a:r>
            <a:r>
              <a:rPr lang="en-US" sz="2800" kern="0" dirty="0">
                <a:latin typeface="+mn-lt"/>
                <a:ea typeface="+mn-ea"/>
                <a:cs typeface="+mn-cs"/>
              </a:rPr>
              <a:t>)</a:t>
            </a:r>
          </a:p>
          <a:p>
            <a:pPr marL="742950" lvl="1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Seiso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(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Resik</a:t>
            </a:r>
            <a:r>
              <a:rPr lang="en-US" sz="2800" kern="0" dirty="0">
                <a:latin typeface="+mn-lt"/>
                <a:ea typeface="+mn-ea"/>
                <a:cs typeface="+mn-cs"/>
              </a:rPr>
              <a:t>)</a:t>
            </a:r>
          </a:p>
          <a:p>
            <a:pPr marL="742950" lvl="1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Seiketsu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(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Rawat</a:t>
            </a:r>
            <a:r>
              <a:rPr lang="id-ID" sz="2800" kern="0" dirty="0">
                <a:latin typeface="+mn-lt"/>
                <a:ea typeface="+mn-ea"/>
                <a:cs typeface="+mn-cs"/>
              </a:rPr>
              <a:t> 3R</a:t>
            </a:r>
            <a:r>
              <a:rPr lang="en-US" sz="2800" kern="0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7C6FFA-253D-4B8A-88F3-E1C160BD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68857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SEIRI (</a:t>
            </a:r>
            <a:r>
              <a:rPr lang="en-US">
                <a:latin typeface="Times New Roman" charset="0"/>
                <a:ea typeface="+mj-ea"/>
                <a:cs typeface="+mj-cs"/>
              </a:rPr>
              <a:t>Ringkas - Pemilahan</a:t>
            </a:r>
            <a:r>
              <a:rPr lang="id-ID">
                <a:latin typeface="Times New Roman" charset="0"/>
                <a:ea typeface="+mj-ea"/>
                <a:cs typeface="+mj-cs"/>
              </a:rPr>
              <a:t>)</a:t>
            </a:r>
            <a:endParaRPr lang="en-US">
              <a:latin typeface="Times New Roman" charset="0"/>
              <a:ea typeface="+mj-ea"/>
              <a:cs typeface="+mj-cs"/>
            </a:endParaRP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Times New Roman" charset="0"/>
              </a:rPr>
              <a:t>Seiri adalah</a:t>
            </a:r>
            <a:r>
              <a:rPr lang="id-ID">
                <a:latin typeface="Times New Roman" charset="0"/>
              </a:rPr>
              <a:t> </a:t>
            </a:r>
            <a:r>
              <a:rPr lang="en-US">
                <a:latin typeface="Times New Roman" charset="0"/>
              </a:rPr>
              <a:t>Meringkas</a:t>
            </a:r>
            <a:r>
              <a:rPr lang="id-ID">
                <a:latin typeface="Times New Roman" charset="0"/>
              </a:rPr>
              <a:t>, memilah (barang yang masih digunakan, barang yang rusak, barang yang sudah tidak digunakan, dll) </a:t>
            </a:r>
            <a:endParaRPr lang="en-US">
              <a:latin typeface="Times New Roman" charset="0"/>
            </a:endParaRPr>
          </a:p>
          <a:p>
            <a:pPr eaLnBrk="1" hangingPunct="1"/>
            <a:r>
              <a:rPr lang="id-ID">
                <a:latin typeface="Times New Roman" charset="0"/>
              </a:rPr>
              <a:t>Setiap barang harus ada tempatnya dan setiap tempat harus jelas kegunaannya.</a:t>
            </a:r>
          </a:p>
          <a:p>
            <a:pPr eaLnBrk="1" hangingPunct="1"/>
            <a:r>
              <a:rPr lang="id-ID">
                <a:latin typeface="Times New Roman" charset="0"/>
              </a:rPr>
              <a:t>Tahapan Seiri</a:t>
            </a:r>
            <a:endParaRPr lang="en-US">
              <a:latin typeface="Times New Roman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Tetapkan standard penyimpanan</a:t>
            </a:r>
            <a:endParaRPr lang="en-US" sz="1800">
              <a:latin typeface="Times New Roman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Tetapkan infrastruktur tempat penyimpan</a:t>
            </a:r>
            <a:endParaRPr lang="en-US" sz="1800">
              <a:latin typeface="Times New Roman" charset="0"/>
              <a:sym typeface="Wingdings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Pilah barang dan tempatkan di area penyimpanan yang telah ditetapkan</a:t>
            </a:r>
            <a:endParaRPr lang="en-US" sz="1800">
              <a:latin typeface="Times New Roman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Pindahkan “barang tersisa yang tidak jelas” (rusak, tidak terpakai, tidak ada tempatnya) ke area karantina</a:t>
            </a:r>
            <a:endParaRPr lang="en-US" sz="1800">
              <a:latin typeface="Times New Roman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Beri label penandaan dan daftarkan “barang tersisa yang tidak jelas tersebut”</a:t>
            </a:r>
            <a:endParaRPr lang="en-US" altLang="ja-JP" sz="1800">
              <a:latin typeface="Times New Roman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Tata ulang “barang tersisa yang tidak jelas” hingga barang yang berada pada area karantina habis</a:t>
            </a:r>
          </a:p>
          <a:p>
            <a:pPr eaLnBrk="1" hangingPunct="1">
              <a:buFontTx/>
              <a:buNone/>
            </a:pPr>
            <a:endParaRPr lang="en-US" sz="2000">
              <a:latin typeface="Times New Roman" charset="0"/>
            </a:endParaRPr>
          </a:p>
          <a:p>
            <a:pPr eaLnBrk="1" hangingPunct="1">
              <a:buFontTx/>
              <a:buAutoNum type="arabicPeriod"/>
            </a:pPr>
            <a:endParaRPr lang="id-ID" sz="2000">
              <a:latin typeface="Times New Roman" charset="0"/>
            </a:endParaRPr>
          </a:p>
          <a:p>
            <a:pPr eaLnBrk="1" hangingPunct="1">
              <a:buFontTx/>
              <a:buAutoNum type="arabicPeriod"/>
            </a:pPr>
            <a:endParaRPr lang="id-ID">
              <a:latin typeface="Times New Roman" charset="0"/>
            </a:endParaRPr>
          </a:p>
          <a:p>
            <a:pPr eaLnBrk="1" hangingPunct="1">
              <a:buFontTx/>
              <a:buAutoNum type="arabicPeriod"/>
            </a:pPr>
            <a:endParaRPr lang="en-US">
              <a:latin typeface="Times New Roman" charset="0"/>
            </a:endParaRPr>
          </a:p>
          <a:p>
            <a:pPr eaLnBrk="1" hangingPunct="1">
              <a:buFontTx/>
              <a:buAutoNum type="arabicPeriod"/>
            </a:pPr>
            <a:endParaRPr lang="id-ID">
              <a:latin typeface="Times New Roman" charset="0"/>
            </a:endParaRPr>
          </a:p>
          <a:p>
            <a:pPr eaLnBrk="1" hangingPunct="1">
              <a:buFontTx/>
              <a:buAutoNum type="arabicPeriod"/>
            </a:pPr>
            <a:endParaRPr lang="en-US">
              <a:latin typeface="Times New Roman" charset="0"/>
              <a:sym typeface="Wingdings" charset="0"/>
            </a:endParaRPr>
          </a:p>
          <a:p>
            <a:pPr eaLnBrk="1" hangingPunct="1">
              <a:buFontTx/>
              <a:buAutoNum type="arabicPeriod"/>
            </a:pPr>
            <a:endParaRPr lang="en-US">
              <a:latin typeface="Times New Roman" charset="0"/>
              <a:sym typeface="Wingdings" charset="0"/>
            </a:endParaRPr>
          </a:p>
          <a:p>
            <a:pPr eaLnBrk="1" hangingPunct="1">
              <a:buFontTx/>
              <a:buAutoNum type="arabicPeriod"/>
            </a:pPr>
            <a:endParaRPr lang="id-ID">
              <a:latin typeface="Times New Roman" charset="0"/>
            </a:endParaRPr>
          </a:p>
          <a:p>
            <a:pPr eaLnBrk="1" hangingPunct="1">
              <a:buFontTx/>
              <a:buAutoNum type="arabicPeriod"/>
            </a:pPr>
            <a:endParaRPr lang="id-ID">
              <a:latin typeface="Times New Roman" charset="0"/>
            </a:endParaRPr>
          </a:p>
          <a:p>
            <a:pPr eaLnBrk="1" hangingPunct="1">
              <a:buFontTx/>
              <a:buNone/>
            </a:pPr>
            <a:endParaRPr lang="id-ID">
              <a:latin typeface="Times New Roman" charset="0"/>
            </a:endParaRPr>
          </a:p>
          <a:p>
            <a:pPr eaLnBrk="1" hangingPunct="1">
              <a:buFontTx/>
              <a:buNone/>
            </a:pPr>
            <a:endParaRPr lang="en-US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D5322B-0645-4483-ADBA-595C06BC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219716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Standard Penyimpanan Record</a:t>
            </a:r>
            <a:endParaRPr lang="en-US">
              <a:latin typeface="Times New Roman" charset="0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3158" y="1743076"/>
          <a:ext cx="8251579" cy="4702179"/>
        </p:xfrm>
        <a:graphic>
          <a:graphicData uri="http://schemas.openxmlformats.org/drawingml/2006/table">
            <a:tbl>
              <a:tblPr/>
              <a:tblGrid>
                <a:gridCol w="29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7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05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019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5588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MASTER LIST RECORD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No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Nama Rekaman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Status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Lokasi Simpan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Indexing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Jangka Waktu Simpan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Cara Pemusnahan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Umum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Rahasia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Lemari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Ruang Arsip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Purchase Order (PO)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Lemari Arsip No. 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per supplier &amp; per bulan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 bulan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 tahun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hancurkan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Engineering Change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Lemari Arsip No. 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per project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 tahun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hingga proyek selesai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recycle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Perhitungan biaya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Lemari Arsip No. 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per tahun &amp; per produk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 tahun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 bulan setelah proyek selesai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hancurkan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dan seterusnya…..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Disiapkan Oleh :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Disahkan Oleh :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(…………….)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(…………….)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91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NOTE :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8913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Tujuan dari sistem indexing adalah agar pencarian record lebih mudah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A7874F-75A0-41E2-8918-536761CD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527323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Box 1"/>
          <p:cNvSpPr txBox="1">
            <a:spLocks noChangeArrowheads="1"/>
          </p:cNvSpPr>
          <p:nvPr/>
        </p:nvSpPr>
        <p:spPr bwMode="auto">
          <a:xfrm>
            <a:off x="2343208" y="682625"/>
            <a:ext cx="457188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d-ID" sz="3200"/>
              <a:t>Infrastruktur penyimpanan</a:t>
            </a:r>
          </a:p>
        </p:txBody>
      </p:sp>
      <p:graphicFrame>
        <p:nvGraphicFramePr>
          <p:cNvPr id="3" name="Group 85"/>
          <p:cNvGraphicFramePr>
            <a:graphicFrameLocks noGrp="1"/>
          </p:cNvGraphicFramePr>
          <p:nvPr/>
        </p:nvGraphicFramePr>
        <p:xfrm>
          <a:off x="996462" y="1760539"/>
          <a:ext cx="7197969" cy="3133725"/>
        </p:xfrm>
        <a:graphic>
          <a:graphicData uri="http://schemas.openxmlformats.org/drawingml/2006/table">
            <a:tbl>
              <a:tblPr/>
              <a:tblGrid>
                <a:gridCol w="1006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5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6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Klasifikasi</a:t>
                      </a: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 charset="-128"/>
                      </a:endParaRPr>
                    </a:p>
                  </a:txBody>
                  <a:tcPr marL="84406" marR="84406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Frekuensi</a:t>
                      </a: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 </a:t>
                      </a:r>
                      <a:r>
                        <a:rPr kumimoji="1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Pemakaian</a:t>
                      </a: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 charset="-128"/>
                      </a:endParaRP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Tempat</a:t>
                      </a: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0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A</a:t>
                      </a:r>
                    </a:p>
                  </a:txBody>
                  <a:tcPr marL="84406" marR="84406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Yang </a:t>
                      </a: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dipakai</a:t>
                      </a: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 </a:t>
                      </a: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setiap</a:t>
                      </a: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 </a:t>
                      </a: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saat</a:t>
                      </a: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, </a:t>
                      </a: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setiap</a:t>
                      </a: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 jam</a:t>
                      </a: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Mudah</a:t>
                      </a: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 </a:t>
                      </a: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dijangkau</a:t>
                      </a:r>
                      <a:r>
                        <a:rPr kumimoji="1" lang="id-ID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, ditempatkan di area kerja</a:t>
                      </a:r>
                      <a:endParaRPr kumimoji="1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 charset="-128"/>
                      </a:endParaRP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B</a:t>
                      </a:r>
                    </a:p>
                  </a:txBody>
                  <a:tcPr marL="84406" marR="84406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Digunakan</a:t>
                      </a: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 </a:t>
                      </a:r>
                      <a:r>
                        <a:rPr kumimoji="1" lang="id-ID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secara rutin</a:t>
                      </a:r>
                      <a:endParaRPr kumimoji="1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 charset="-128"/>
                      </a:endParaRP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D</a:t>
                      </a:r>
                      <a:r>
                        <a:rPr kumimoji="1" lang="id-ID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ekat area kerja </a:t>
                      </a:r>
                      <a:endParaRPr kumimoji="1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 charset="-128"/>
                      </a:endParaRP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id-ID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C</a:t>
                      </a:r>
                      <a:endParaRPr kumimoji="1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 charset="-128"/>
                      </a:endParaRPr>
                    </a:p>
                  </a:txBody>
                  <a:tcPr marL="84406" marR="84406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Digunakan seminggu sekali</a:t>
                      </a: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Di</a:t>
                      </a:r>
                      <a:r>
                        <a:rPr kumimoji="1" lang="id-ID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 tempat arsip </a:t>
                      </a:r>
                      <a:endParaRPr kumimoji="1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 charset="-128"/>
                      </a:endParaRP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id-ID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D</a:t>
                      </a:r>
                      <a:endParaRPr kumimoji="1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 charset="-128"/>
                      </a:endParaRPr>
                    </a:p>
                  </a:txBody>
                  <a:tcPr marL="84406" marR="84406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Pemakaian jarang</a:t>
                      </a: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Guda</a:t>
                      </a:r>
                      <a:r>
                        <a:rPr kumimoji="1" lang="id-ID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ng arsip</a:t>
                      </a:r>
                      <a:endParaRPr kumimoji="1" lang="en-US" altLang="ja-JP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ＭＳ Ｐゴシック" charset="-128"/>
                      </a:endParaRPr>
                    </a:p>
                  </a:txBody>
                  <a:tcPr marL="84406" marR="84406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33AFCE-FF94-417B-9015-8B47BD92B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098126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Times New Roman" charset="0"/>
                <a:ea typeface="+mj-ea"/>
                <a:cs typeface="+mj-cs"/>
              </a:rPr>
              <a:t>Memilah Barang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00050" indent="-514350" eaLnBrk="1" hangingPunct="1">
              <a:spcAft>
                <a:spcPts val="300"/>
              </a:spcAft>
              <a:buClr>
                <a:srgbClr val="C3260C"/>
              </a:buClr>
              <a:buSzPct val="130000"/>
              <a:buFontTx/>
              <a:buNone/>
            </a:pPr>
            <a:r>
              <a:rPr lang="en-US" sz="2000" b="1">
                <a:solidFill>
                  <a:srgbClr val="404040"/>
                </a:solidFill>
                <a:latin typeface="Times New Roman" charset="0"/>
              </a:rPr>
              <a:t>Barang yang masih digunakan </a:t>
            </a:r>
          </a:p>
          <a:p>
            <a:pPr marL="857250" lvl="1" indent="-514350" eaLnBrk="1" hangingPunct="1">
              <a:spcAft>
                <a:spcPts val="300"/>
              </a:spcAft>
              <a:buClr>
                <a:srgbClr val="C3260C"/>
              </a:buClr>
              <a:buSzPct val="130000"/>
              <a:buFont typeface="Wingdings" charset="0"/>
              <a:buChar char="v"/>
            </a:pPr>
            <a:r>
              <a:rPr lang="en-US" b="1">
                <a:solidFill>
                  <a:srgbClr val="404040"/>
                </a:solidFill>
                <a:latin typeface="Times New Roman" charset="0"/>
              </a:rPr>
              <a:t>Ada tempatnya </a:t>
            </a:r>
            <a:r>
              <a:rPr lang="en-US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</a:t>
            </a:r>
            <a:r>
              <a:rPr lang="id-ID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 kembalikan ke tempatnya</a:t>
            </a:r>
            <a:endParaRPr lang="en-US" b="1">
              <a:solidFill>
                <a:srgbClr val="404040"/>
              </a:solidFill>
              <a:latin typeface="Times New Roman" charset="0"/>
            </a:endParaRPr>
          </a:p>
          <a:p>
            <a:pPr marL="857250" lvl="1" indent="-514350" eaLnBrk="1" hangingPunct="1">
              <a:spcAft>
                <a:spcPts val="300"/>
              </a:spcAft>
              <a:buClr>
                <a:srgbClr val="C3260C"/>
              </a:buClr>
              <a:buSzPct val="130000"/>
              <a:buFont typeface="Wingdings" charset="0"/>
              <a:buChar char="v"/>
            </a:pPr>
            <a:r>
              <a:rPr lang="en-US" b="1">
                <a:solidFill>
                  <a:srgbClr val="404040"/>
                </a:solidFill>
                <a:latin typeface="Times New Roman" charset="0"/>
              </a:rPr>
              <a:t>Belum ada tempatnya </a:t>
            </a:r>
            <a:r>
              <a:rPr lang="en-US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</a:t>
            </a:r>
            <a:r>
              <a:rPr lang="id-ID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 Pindahkan ke tempat karantina , beri label “barang tidak ada tempatnya”</a:t>
            </a:r>
          </a:p>
          <a:p>
            <a:pPr marL="857250" lvl="1" indent="-514350" eaLnBrk="1" hangingPunct="1">
              <a:spcAft>
                <a:spcPts val="300"/>
              </a:spcAft>
              <a:buClr>
                <a:srgbClr val="C3260C"/>
              </a:buClr>
              <a:buSzPct val="130000"/>
              <a:buFontTx/>
              <a:buNone/>
            </a:pPr>
            <a:r>
              <a:rPr lang="en-US" b="1">
                <a:solidFill>
                  <a:srgbClr val="404040"/>
                </a:solidFill>
                <a:latin typeface="Times New Roman" charset="0"/>
              </a:rPr>
              <a:t>Barang yang rusak </a:t>
            </a:r>
            <a:r>
              <a:rPr lang="id-ID" b="1">
                <a:solidFill>
                  <a:srgbClr val="404040"/>
                </a:solidFill>
                <a:latin typeface="Times New Roman" charset="0"/>
              </a:rPr>
              <a:t>/ tidak terpakai</a:t>
            </a:r>
            <a:endParaRPr lang="en-US" b="1">
              <a:solidFill>
                <a:srgbClr val="404040"/>
              </a:solidFill>
              <a:latin typeface="Times New Roman" charset="0"/>
            </a:endParaRPr>
          </a:p>
          <a:p>
            <a:pPr marL="857250" lvl="1" indent="-514350" eaLnBrk="1" hangingPunct="1">
              <a:spcAft>
                <a:spcPts val="300"/>
              </a:spcAft>
              <a:buClr>
                <a:srgbClr val="C3260C"/>
              </a:buClr>
              <a:buSzPct val="130000"/>
              <a:buFont typeface="Wingdings" charset="0"/>
              <a:buChar char="v"/>
            </a:pPr>
            <a:r>
              <a:rPr lang="en-US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Tidak diperlukan lagi  </a:t>
            </a:r>
            <a:r>
              <a:rPr lang="id-ID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Pindahkan ke tempat karantina, beri label “barang tidak digunakan” </a:t>
            </a:r>
            <a:endParaRPr lang="en-US" b="1">
              <a:solidFill>
                <a:srgbClr val="404040"/>
              </a:solidFill>
              <a:latin typeface="Times New Roman" charset="0"/>
              <a:sym typeface="Wingdings" charset="0"/>
            </a:endParaRPr>
          </a:p>
          <a:p>
            <a:pPr marL="857250" lvl="1" indent="-514350" eaLnBrk="1" hangingPunct="1">
              <a:spcAft>
                <a:spcPts val="300"/>
              </a:spcAft>
              <a:buClr>
                <a:srgbClr val="C3260C"/>
              </a:buClr>
              <a:buSzPct val="130000"/>
              <a:buFont typeface="Wingdings" charset="0"/>
              <a:buChar char="v"/>
            </a:pPr>
            <a:r>
              <a:rPr lang="en-US" b="1">
                <a:solidFill>
                  <a:srgbClr val="404040"/>
                </a:solidFill>
                <a:latin typeface="Times New Roman" charset="0"/>
              </a:rPr>
              <a:t>Masih bisa diperbaiki dan masih akan digunakan </a:t>
            </a:r>
            <a:r>
              <a:rPr lang="en-US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 </a:t>
            </a:r>
            <a:r>
              <a:rPr lang="id-ID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Pindahkan ke tempat karantina, beri label “Barang rusak” </a:t>
            </a:r>
            <a:endParaRPr lang="en-US" b="1">
              <a:solidFill>
                <a:srgbClr val="404040"/>
              </a:solidFill>
              <a:latin typeface="Times New Roman" charset="0"/>
              <a:sym typeface="Wingdings" charset="0"/>
            </a:endParaRPr>
          </a:p>
          <a:p>
            <a:pPr marL="857250" lvl="1" indent="-514350" eaLnBrk="1" hangingPunct="1">
              <a:spcAft>
                <a:spcPts val="300"/>
              </a:spcAft>
              <a:buClr>
                <a:srgbClr val="C3260C"/>
              </a:buClr>
              <a:buSzPct val="130000"/>
              <a:buFont typeface="Wingdings" charset="0"/>
              <a:buChar char="v"/>
            </a:pPr>
            <a:r>
              <a:rPr lang="en-US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Rusak tidak bisa diperbaiki  </a:t>
            </a:r>
            <a:r>
              <a:rPr lang="id-ID" b="1">
                <a:solidFill>
                  <a:srgbClr val="404040"/>
                </a:solidFill>
                <a:latin typeface="Times New Roman" charset="0"/>
                <a:sym typeface="Wingdings" charset="0"/>
              </a:rPr>
              <a:t>Pindahkan ketempat karantina, beri label “barang tidak digunakan”</a:t>
            </a:r>
            <a:endParaRPr lang="en-US" altLang="ja-JP" b="1">
              <a:solidFill>
                <a:srgbClr val="404040"/>
              </a:solidFill>
              <a:latin typeface="Times New Roman" charset="0"/>
              <a:sym typeface="Wingdings" charset="0"/>
            </a:endParaRPr>
          </a:p>
          <a:p>
            <a:pPr marL="400050" indent="-514350" eaLnBrk="1" hangingPunct="1">
              <a:buFontTx/>
              <a:buNone/>
            </a:pPr>
            <a:endParaRPr lang="en-US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9697A2-B618-4969-BA00-CF2BEB1D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698382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Area Karantina </a:t>
            </a:r>
            <a:r>
              <a:rPr lang="en-US">
                <a:latin typeface="Times New Roman" charset="0"/>
                <a:ea typeface="+mj-ea"/>
                <a:cs typeface="+mj-cs"/>
              </a:rPr>
              <a:t> </a:t>
            </a:r>
          </a:p>
        </p:txBody>
      </p:sp>
      <p:pic>
        <p:nvPicPr>
          <p:cNvPr id="59394" name="Picture 6" descr="C:\Users\sentral sistem\AppData\Roaming\PixelMetrics\CaptureWiz\Temp\10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870" y="1760538"/>
            <a:ext cx="3871546" cy="4057650"/>
          </a:xfrm>
          <a:noFill/>
        </p:spPr>
      </p:pic>
      <p:sp>
        <p:nvSpPr>
          <p:cNvPr id="59395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225"/>
            <a:ext cx="4038600" cy="47180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Times New Roman" charset="0"/>
              </a:rPr>
              <a:t>Keterangan :</a:t>
            </a:r>
          </a:p>
          <a:p>
            <a:pPr eaLnBrk="1" hangingPunct="1"/>
            <a:r>
              <a:rPr lang="en-US">
                <a:latin typeface="Times New Roman" charset="0"/>
              </a:rPr>
              <a:t>Barang Rusak ( diberi tag warna kuning)</a:t>
            </a:r>
          </a:p>
          <a:p>
            <a:pPr eaLnBrk="1" hangingPunct="1"/>
            <a:r>
              <a:rPr lang="en-US">
                <a:latin typeface="Times New Roman" charset="0"/>
              </a:rPr>
              <a:t>Barang tidak ada tempatnya ( diberi tag warna hijau)</a:t>
            </a:r>
          </a:p>
          <a:p>
            <a:pPr eaLnBrk="1" hangingPunct="1"/>
            <a:r>
              <a:rPr lang="en-US">
                <a:latin typeface="Times New Roman" charset="0"/>
              </a:rPr>
              <a:t>Barang  yang tidak digunakan ( diberi tag warna merah)</a:t>
            </a:r>
          </a:p>
          <a:p>
            <a:pPr eaLnBrk="1" hangingPunct="1"/>
            <a:endParaRPr lang="en-US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15599A-DB2E-4B85-BEC3-A40F6787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291514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Daftar barang tidak ada tempatnya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Times New Roman" charset="0"/>
              </a:rPr>
              <a:t>Form barang tidak ada tempatnya (Tag Hijau)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92015" y="2251075"/>
          <a:ext cx="7432431" cy="4227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0903"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marL="84402" marR="84402"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Nama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Barang</a:t>
                      </a:r>
                      <a:endParaRPr lang="en-US" sz="1800" dirty="0"/>
                    </a:p>
                  </a:txBody>
                  <a:tcPr marL="84402" marR="84402" marT="45716" marB="4571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Rencana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Penempatan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L="84402" marR="84402"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Status</a:t>
                      </a:r>
                    </a:p>
                  </a:txBody>
                  <a:tcPr marL="84402" marR="84402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259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84402" marR="84402" marT="45716" marB="4571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2" marR="84402" marT="45716" marB="4571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Gudang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L="84402" marR="84402" marT="45716" marB="4571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2" marR="84402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7352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L="84402" marR="84402" marT="45716" marB="45716"/>
                </a:tc>
                <a:tc>
                  <a:txBody>
                    <a:bodyPr/>
                    <a:lstStyle/>
                    <a:p>
                      <a:endParaRPr lang="id-ID" sz="1800" dirty="0"/>
                    </a:p>
                    <a:p>
                      <a:endParaRPr lang="id-ID" sz="1800" dirty="0"/>
                    </a:p>
                    <a:p>
                      <a:endParaRPr lang="id-ID" sz="1800" dirty="0"/>
                    </a:p>
                    <a:p>
                      <a:endParaRPr lang="id-ID" sz="1800" dirty="0"/>
                    </a:p>
                    <a:p>
                      <a:endParaRPr lang="id-ID" sz="1800" dirty="0"/>
                    </a:p>
                    <a:p>
                      <a:endParaRPr lang="en-US" sz="1800" dirty="0"/>
                    </a:p>
                  </a:txBody>
                  <a:tcPr marL="84402" marR="84402" marT="45716" marB="45716"/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Jadikan lemari ATK</a:t>
                      </a:r>
                      <a:r>
                        <a:rPr lang="id-ID" sz="1800" baseline="0" dirty="0"/>
                        <a:t> untuk di personalia</a:t>
                      </a:r>
                      <a:endParaRPr lang="en-US" sz="1800" dirty="0"/>
                    </a:p>
                  </a:txBody>
                  <a:tcPr marL="84402" marR="84402" marT="45716" marB="4571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2" marR="84402"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0441" name="Picture 4" descr="D:\5s\100_01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93" y="3043238"/>
            <a:ext cx="139211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2" name="Picture 5" descr="D:\5s\100_016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366" y="4873625"/>
            <a:ext cx="101697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3" name="TextBox 6"/>
          <p:cNvSpPr txBox="1">
            <a:spLocks noChangeArrowheads="1"/>
          </p:cNvSpPr>
          <p:nvPr/>
        </p:nvSpPr>
        <p:spPr bwMode="auto">
          <a:xfrm>
            <a:off x="1411292" y="4162425"/>
            <a:ext cx="1941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d-ID" sz="1800"/>
              <a:t>Bor lubang biopori</a:t>
            </a:r>
          </a:p>
        </p:txBody>
      </p:sp>
      <p:sp>
        <p:nvSpPr>
          <p:cNvPr id="60444" name="TextBox 7"/>
          <p:cNvSpPr txBox="1">
            <a:spLocks noChangeArrowheads="1"/>
          </p:cNvSpPr>
          <p:nvPr/>
        </p:nvSpPr>
        <p:spPr bwMode="auto">
          <a:xfrm>
            <a:off x="1475643" y="6034089"/>
            <a:ext cx="20647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d-ID" sz="1800"/>
              <a:t>Lemari kecil ngumpet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50EA3-2D86-4BA9-BEC4-B2C38382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692490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Daftar barang tidak diperlukan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457200" y="1546226"/>
            <a:ext cx="8229600" cy="4525963"/>
          </a:xfrm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Form barang tidak perlukan (Tag Merah)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2950" y="2292351"/>
          <a:ext cx="7369418" cy="3886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4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marL="84402" marR="84402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Nama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Barang</a:t>
                      </a:r>
                      <a:endParaRPr lang="en-US" sz="1800" dirty="0"/>
                    </a:p>
                  </a:txBody>
                  <a:tcPr marL="84402" marR="8440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Usulan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L="84402" marR="84402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Status</a:t>
                      </a:r>
                    </a:p>
                  </a:txBody>
                  <a:tcPr marL="84402" marR="844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7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84402" marR="84402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2" marR="84402"/>
                </a:tc>
                <a:tc>
                  <a:txBody>
                    <a:bodyPr/>
                    <a:lstStyle/>
                    <a:p>
                      <a:pPr marL="177800" indent="-177800"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Di</a:t>
                      </a:r>
                      <a:r>
                        <a:rPr lang="id-ID" sz="1800" baseline="0" dirty="0"/>
                        <a:t> berikan ke pengumpul </a:t>
                      </a:r>
                    </a:p>
                    <a:p>
                      <a:pPr marL="177800" indent="-177800">
                        <a:buFont typeface="Arial" pitchFamily="34" charset="0"/>
                        <a:buNone/>
                      </a:pPr>
                      <a:endParaRPr lang="id-ID" sz="1800" baseline="0" dirty="0"/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r>
                        <a:rPr lang="id-ID" sz="1800" baseline="0" dirty="0"/>
                        <a:t>Buat standard setiap 2 bulan di berikan ke pengumpul</a:t>
                      </a:r>
                      <a:endParaRPr lang="en-US" sz="1800" dirty="0"/>
                    </a:p>
                  </a:txBody>
                  <a:tcPr marL="84402" marR="84402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2" marR="844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348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L="84402" marR="84402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2" marR="84402"/>
                </a:tc>
                <a:tc>
                  <a:txBody>
                    <a:bodyPr/>
                    <a:lstStyle/>
                    <a:p>
                      <a:pPr marL="177800" indent="-177800">
                        <a:buFont typeface="Arial" pitchFamily="34" charset="0"/>
                        <a:buChar char="•"/>
                      </a:pPr>
                      <a:r>
                        <a:rPr lang="id-ID" sz="1800" baseline="0" dirty="0"/>
                        <a:t> Jadikan kertas bekas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id-ID" sz="1800" baseline="0" dirty="0"/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r>
                        <a:rPr lang="id-ID" sz="1800" baseline="0" dirty="0"/>
                        <a:t>Buat materi sesuai permintaan (tidak buat stok)</a:t>
                      </a:r>
                      <a:endParaRPr lang="en-US" sz="1800" dirty="0"/>
                    </a:p>
                  </a:txBody>
                  <a:tcPr marL="84402" marR="84402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2" marR="844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465" name="TextBox 6"/>
          <p:cNvSpPr txBox="1">
            <a:spLocks noChangeArrowheads="1"/>
          </p:cNvSpPr>
          <p:nvPr/>
        </p:nvSpPr>
        <p:spPr bwMode="auto">
          <a:xfrm>
            <a:off x="2595197" y="3221038"/>
            <a:ext cx="11459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d-ID" sz="1600"/>
              <a:t>Koran bekas sudah menumpuk</a:t>
            </a:r>
          </a:p>
        </p:txBody>
      </p:sp>
      <p:sp>
        <p:nvSpPr>
          <p:cNvPr id="61466" name="TextBox 7"/>
          <p:cNvSpPr txBox="1">
            <a:spLocks noChangeArrowheads="1"/>
          </p:cNvSpPr>
          <p:nvPr/>
        </p:nvSpPr>
        <p:spPr bwMode="auto">
          <a:xfrm>
            <a:off x="2470638" y="4683126"/>
            <a:ext cx="1308589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d-ID" sz="1600"/>
              <a:t>Sisa materi tidak digunakan sudah ada revisi</a:t>
            </a:r>
          </a:p>
        </p:txBody>
      </p:sp>
      <p:pic>
        <p:nvPicPr>
          <p:cNvPr id="61467" name="Picture 28" descr="H:\DCIM\100KM883\100_01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1" y="3098801"/>
            <a:ext cx="987669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8" name="Picture 29" descr="H:\DCIM\100KM883\100_017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62" y="4762501"/>
            <a:ext cx="851389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0F415-FD76-45F5-BBC7-1EC92812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867062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2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b="1">
                <a:latin typeface="Times New Roman" charset="0"/>
                <a:ea typeface="+mj-ea"/>
                <a:cs typeface="+mj-cs"/>
              </a:rPr>
              <a:t>Daftar Barang Rusak</a:t>
            </a:r>
            <a:endParaRPr lang="en-US" b="1">
              <a:latin typeface="Times New Roman" charset="0"/>
              <a:ea typeface="+mj-ea"/>
              <a:cs typeface="+mj-cs"/>
            </a:endParaRPr>
          </a:p>
        </p:txBody>
      </p:sp>
      <p:sp>
        <p:nvSpPr>
          <p:cNvPr id="62466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Times New Roman" charset="0"/>
              </a:rPr>
              <a:t>Form Barang Rusak (Tag Kuning)</a:t>
            </a:r>
          </a:p>
          <a:p>
            <a:pPr eaLnBrk="1" hangingPunct="1">
              <a:buFontTx/>
              <a:buNone/>
            </a:pPr>
            <a:endParaRPr lang="en-US">
              <a:latin typeface="Times New Roman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6138" y="2224088"/>
          <a:ext cx="7873511" cy="417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2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28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11680"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Nama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Barang</a:t>
                      </a:r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Kerusakan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Rencana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Perbaikan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Target</a:t>
                      </a:r>
                      <a:r>
                        <a:rPr lang="id-ID" sz="1800" baseline="0" dirty="0"/>
                        <a:t> selesai</a:t>
                      </a:r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Aktual </a:t>
                      </a:r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Status</a:t>
                      </a:r>
                    </a:p>
                  </a:txBody>
                  <a:tcPr marL="84404" marR="84404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502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Catridge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hitam</a:t>
                      </a:r>
                      <a:r>
                        <a:rPr lang="id-ID" sz="1800" dirty="0"/>
                        <a:t> bocor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Di </a:t>
                      </a:r>
                      <a:r>
                        <a:rPr lang="en-US" sz="1800" dirty="0" err="1"/>
                        <a:t>perbaiki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 </a:t>
                      </a:r>
                      <a:r>
                        <a:rPr lang="en-US" sz="1800" dirty="0" err="1"/>
                        <a:t>Juli</a:t>
                      </a:r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4" marR="84404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53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Monitor</a:t>
                      </a:r>
                      <a:r>
                        <a:rPr lang="en-US" sz="1800" baseline="0" dirty="0"/>
                        <a:t> LCD</a:t>
                      </a:r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Di </a:t>
                      </a:r>
                      <a:r>
                        <a:rPr lang="en-US" sz="1800" dirty="0" err="1"/>
                        <a:t>perbaiki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 </a:t>
                      </a:r>
                      <a:r>
                        <a:rPr lang="en-US" sz="1800" dirty="0" err="1"/>
                        <a:t>Agustus</a:t>
                      </a:r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4" marR="84404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4404" marR="84404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2501" name="Picture 4" descr="D:\5s\100_01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20" y="3740150"/>
            <a:ext cx="1321777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02" name="Picture 5" descr="D:\5s\100_01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74" y="5106989"/>
            <a:ext cx="1269023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81506F-9300-4C70-BDD8-31B23084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92972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7"/>
          <p:cNvGrpSpPr>
            <a:grpSpLocks/>
          </p:cNvGrpSpPr>
          <p:nvPr/>
        </p:nvGrpSpPr>
        <p:grpSpPr bwMode="auto">
          <a:xfrm>
            <a:off x="4857750" y="0"/>
            <a:ext cx="4078165" cy="1709738"/>
            <a:chOff x="4857752" y="0"/>
            <a:chExt cx="4077940" cy="1709035"/>
          </a:xfrm>
        </p:grpSpPr>
        <p:pic>
          <p:nvPicPr>
            <p:cNvPr id="23613" name="Picture 2" descr="D:\H_Miscelleneous\4. My Pictures\gbr\2. 3D People\3dd02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43702" y="0"/>
              <a:ext cx="2291990" cy="1709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14" name="Rectangle 26"/>
            <p:cNvSpPr>
              <a:spLocks noChangeArrowheads="1"/>
            </p:cNvSpPr>
            <p:nvPr/>
          </p:nvSpPr>
          <p:spPr bwMode="auto">
            <a:xfrm>
              <a:off x="5359167" y="71414"/>
              <a:ext cx="956835" cy="27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u="sng">
                  <a:solidFill>
                    <a:srgbClr val="C00000"/>
                  </a:solidFill>
                </a:rPr>
                <a:t>Standarisasi </a:t>
              </a:r>
            </a:p>
          </p:txBody>
        </p:sp>
        <p:sp>
          <p:nvSpPr>
            <p:cNvPr id="23615" name="Rectangle 27"/>
            <p:cNvSpPr>
              <a:spLocks noChangeArrowheads="1"/>
            </p:cNvSpPr>
            <p:nvPr/>
          </p:nvSpPr>
          <p:spPr bwMode="auto">
            <a:xfrm>
              <a:off x="4857752" y="428604"/>
              <a:ext cx="264320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Tujuan:</a:t>
              </a:r>
            </a:p>
            <a:p>
              <a:pPr lvl="1" indent="-366713">
                <a:buFont typeface="Arial" charset="0"/>
                <a:buChar char="•"/>
              </a:pPr>
              <a:r>
                <a:rPr lang="en-US" sz="1200"/>
                <a:t>Arahan / Peraturan buat generasi berikutnya</a:t>
              </a:r>
            </a:p>
            <a:p>
              <a:pPr lvl="1" indent="-366713">
                <a:buFont typeface="Arial" charset="0"/>
                <a:buChar char="•"/>
              </a:pPr>
              <a:endParaRPr lang="en-US" sz="1200"/>
            </a:p>
          </p:txBody>
        </p:sp>
        <p:sp>
          <p:nvSpPr>
            <p:cNvPr id="46" name="Oval 45"/>
            <p:cNvSpPr/>
            <p:nvPr/>
          </p:nvSpPr>
          <p:spPr>
            <a:xfrm>
              <a:off x="4929190" y="71414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4</a:t>
              </a:r>
            </a:p>
          </p:txBody>
        </p:sp>
      </p:grpSp>
      <p:grpSp>
        <p:nvGrpSpPr>
          <p:cNvPr id="11" name="Group 50"/>
          <p:cNvGrpSpPr>
            <a:grpSpLocks/>
          </p:cNvGrpSpPr>
          <p:nvPr/>
        </p:nvGrpSpPr>
        <p:grpSpPr bwMode="auto">
          <a:xfrm>
            <a:off x="143608" y="4071941"/>
            <a:ext cx="3071446" cy="2054225"/>
            <a:chOff x="142844" y="4071942"/>
            <a:chExt cx="3071834" cy="2053843"/>
          </a:xfrm>
        </p:grpSpPr>
        <p:pic>
          <p:nvPicPr>
            <p:cNvPr id="23608" name="Picture 2" descr="http://www.seksueleopleidingen.be/wp-content/uploads/2012/05/image_praktisch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4143380"/>
              <a:ext cx="2643206" cy="1982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09" name="TextBox 3"/>
            <p:cNvSpPr txBox="1">
              <a:spLocks noChangeArrowheads="1"/>
            </p:cNvSpPr>
            <p:nvPr/>
          </p:nvSpPr>
          <p:spPr bwMode="auto">
            <a:xfrm>
              <a:off x="500034" y="4071942"/>
              <a:ext cx="178593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 u="sng">
                  <a:solidFill>
                    <a:srgbClr val="C00000"/>
                  </a:solidFill>
                </a:rPr>
                <a:t>Pengetahuan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142844" y="4071942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1</a:t>
              </a:r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001108" y="4071938"/>
            <a:ext cx="2148254" cy="1744662"/>
            <a:chOff x="3000364" y="4071942"/>
            <a:chExt cx="2150157" cy="1744136"/>
          </a:xfrm>
        </p:grpSpPr>
        <p:pic>
          <p:nvPicPr>
            <p:cNvPr id="23603" name="Picture 2" descr="D:\H_Miscelleneous\4. My Pictures\gbr\2. 3D People\imag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71868" y="4244442"/>
              <a:ext cx="1578653" cy="157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04" name="TextBox 3"/>
            <p:cNvSpPr txBox="1">
              <a:spLocks noChangeArrowheads="1"/>
            </p:cNvSpPr>
            <p:nvPr/>
          </p:nvSpPr>
          <p:spPr bwMode="auto">
            <a:xfrm>
              <a:off x="3357554" y="4071942"/>
              <a:ext cx="178593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 u="sng">
                  <a:solidFill>
                    <a:srgbClr val="C00000"/>
                  </a:solidFill>
                </a:rPr>
                <a:t>Paradigma berfikir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3000364" y="4071942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2</a:t>
              </a:r>
            </a:p>
          </p:txBody>
        </p:sp>
      </p:grpSp>
      <p:grpSp>
        <p:nvGrpSpPr>
          <p:cNvPr id="14" name="Group 56"/>
          <p:cNvGrpSpPr>
            <a:grpSpLocks/>
          </p:cNvGrpSpPr>
          <p:nvPr/>
        </p:nvGrpSpPr>
        <p:grpSpPr bwMode="auto">
          <a:xfrm>
            <a:off x="7143751" y="1857378"/>
            <a:ext cx="2000250" cy="1571625"/>
            <a:chOff x="7143768" y="1857364"/>
            <a:chExt cx="2000232" cy="1571636"/>
          </a:xfrm>
        </p:grpSpPr>
        <p:sp>
          <p:nvSpPr>
            <p:cNvPr id="49" name="Hexagon 48"/>
            <p:cNvSpPr/>
            <p:nvPr/>
          </p:nvSpPr>
          <p:spPr>
            <a:xfrm>
              <a:off x="7143768" y="1857364"/>
              <a:ext cx="2000232" cy="1571636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3602" name="Picture 6" descr="D:\H_Miscelleneous\4. My Pictures\gbr\2. 3D People\3dd00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72396" y="2071678"/>
              <a:ext cx="1210627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Oval Callout 24"/>
          <p:cNvSpPr/>
          <p:nvPr/>
        </p:nvSpPr>
        <p:spPr>
          <a:xfrm>
            <a:off x="8037637" y="1643063"/>
            <a:ext cx="1214803" cy="500062"/>
          </a:xfrm>
          <a:prstGeom prst="wedgeEllipseCallout">
            <a:avLst>
              <a:gd name="adj1" fmla="val -33599"/>
              <a:gd name="adj2" fmla="val 78939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solidFill>
                  <a:schemeClr val="tx1"/>
                </a:solidFill>
              </a:rPr>
              <a:t>Aku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pasti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bisa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Berubah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06" y="3286124"/>
            <a:ext cx="4500594" cy="571504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b="1" dirty="0"/>
              <a:t>5 PILAR TRANSFORMASI</a:t>
            </a:r>
            <a:endParaRPr lang="id-ID" b="1" dirty="0"/>
          </a:p>
        </p:txBody>
      </p:sp>
      <p:sp>
        <p:nvSpPr>
          <p:cNvPr id="3" name="Rectangle 2"/>
          <p:cNvSpPr/>
          <p:nvPr/>
        </p:nvSpPr>
        <p:spPr>
          <a:xfrm>
            <a:off x="274262" y="2714620"/>
            <a:ext cx="4140574" cy="571504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1285852" y="1142984"/>
            <a:ext cx="600078" cy="1571636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dirty="0"/>
              <a:t>Paradigma Berfikir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0628" y="1142984"/>
            <a:ext cx="569057" cy="157163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dirty="0"/>
              <a:t>Pemaksaan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6100" y="1142984"/>
            <a:ext cx="569057" cy="1571636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dirty="0"/>
              <a:t>Standar</a:t>
            </a:r>
            <a:r>
              <a:rPr lang="en-US" dirty="0" err="1"/>
              <a:t>isasi</a:t>
            </a:r>
            <a:endParaRPr lang="id-ID" dirty="0"/>
          </a:p>
        </p:txBody>
      </p:sp>
      <p:sp>
        <p:nvSpPr>
          <p:cNvPr id="7" name="Rectangle 6"/>
          <p:cNvSpPr/>
          <p:nvPr/>
        </p:nvSpPr>
        <p:spPr>
          <a:xfrm>
            <a:off x="553828" y="1142984"/>
            <a:ext cx="569057" cy="1571636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0800000" scaled="1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dirty="0" err="1"/>
              <a:t>Pengetahuan</a:t>
            </a:r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2071672" y="1142984"/>
            <a:ext cx="569057" cy="1571636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51000"/>
                  <a:satMod val="13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dirty="0"/>
              <a:t>Motivasi</a:t>
            </a:r>
          </a:p>
        </p:txBody>
      </p:sp>
      <p:sp>
        <p:nvSpPr>
          <p:cNvPr id="9" name="Freeform 8"/>
          <p:cNvSpPr/>
          <p:nvPr/>
        </p:nvSpPr>
        <p:spPr>
          <a:xfrm>
            <a:off x="205689" y="71421"/>
            <a:ext cx="4323055" cy="1138687"/>
          </a:xfrm>
          <a:custGeom>
            <a:avLst/>
            <a:gdLst>
              <a:gd name="connsiteX0" fmla="*/ 0 w 5503652"/>
              <a:gd name="connsiteY0" fmla="*/ 1138687 h 1138687"/>
              <a:gd name="connsiteX1" fmla="*/ 5503652 w 5503652"/>
              <a:gd name="connsiteY1" fmla="*/ 1138687 h 1138687"/>
              <a:gd name="connsiteX2" fmla="*/ 2691441 w 5503652"/>
              <a:gd name="connsiteY2" fmla="*/ 0 h 1138687"/>
              <a:gd name="connsiteX3" fmla="*/ 0 w 5503652"/>
              <a:gd name="connsiteY3" fmla="*/ 1138687 h 11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3652" h="1138687">
                <a:moveTo>
                  <a:pt x="0" y="1138687"/>
                </a:moveTo>
                <a:lnTo>
                  <a:pt x="5503652" y="1138687"/>
                </a:lnTo>
                <a:lnTo>
                  <a:pt x="2691441" y="0"/>
                </a:lnTo>
                <a:lnTo>
                  <a:pt x="0" y="1138687"/>
                </a:lnTo>
                <a:close/>
              </a:path>
            </a:pathLst>
          </a:custGeom>
          <a:blipFill>
            <a:blip r:embed="rId8" cstate="print"/>
            <a:tile tx="0" ty="0" sx="100000" sy="100000" flip="none" algn="tl"/>
          </a:blip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id-ID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5786438"/>
            <a:ext cx="357260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Tujuan:</a:t>
            </a:r>
          </a:p>
          <a:p>
            <a:pPr lvl="1" indent="-366713">
              <a:buFont typeface="Arial" charset="0"/>
              <a:buChar char="•"/>
            </a:pPr>
            <a:r>
              <a:rPr lang="en-US" sz="1200"/>
              <a:t>Membuka pola pikir(Soft Skill &amp; Hard Skill)</a:t>
            </a:r>
          </a:p>
          <a:p>
            <a:pPr lvl="1" indent="-366713">
              <a:buFont typeface="Arial" charset="0"/>
              <a:buChar char="•"/>
            </a:pPr>
            <a:r>
              <a:rPr lang="en-US" sz="1200"/>
              <a:t>Memberikan Know How ( Teknologi)</a:t>
            </a:r>
          </a:p>
          <a:p>
            <a:pPr lvl="1" indent="-366713">
              <a:buFont typeface="Arial" charset="0"/>
              <a:buChar char="•"/>
            </a:pPr>
            <a:endParaRPr lang="en-US" sz="12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500804" y="5786438"/>
            <a:ext cx="2643554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Tujuan:</a:t>
            </a:r>
          </a:p>
          <a:p>
            <a:pPr lvl="1" indent="-366713">
              <a:buFont typeface="Arial" charset="0"/>
              <a:buChar char="•"/>
            </a:pPr>
            <a:r>
              <a:rPr lang="en-US" sz="1200"/>
              <a:t>Menumbuhkan kesadaran</a:t>
            </a:r>
          </a:p>
          <a:p>
            <a:pPr lvl="1" indent="-366713"/>
            <a:r>
              <a:rPr lang="en-US" sz="1200"/>
              <a:t>	dari dalam, terhadap suatu</a:t>
            </a:r>
          </a:p>
          <a:p>
            <a:pPr lvl="1" indent="-366713"/>
            <a:r>
              <a:rPr lang="en-US" sz="1200"/>
              <a:t>	perubahan</a:t>
            </a:r>
          </a:p>
          <a:p>
            <a:pPr lvl="1" indent="-366713">
              <a:buFont typeface="Arial" charset="0"/>
              <a:buChar char="•"/>
            </a:pPr>
            <a:endParaRPr lang="en-US" sz="12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643554" y="5786441"/>
            <a:ext cx="785446" cy="158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7608827" y="3892611"/>
            <a:ext cx="785812" cy="146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8"/>
          <p:cNvGrpSpPr>
            <a:grpSpLocks/>
          </p:cNvGrpSpPr>
          <p:nvPr/>
        </p:nvGrpSpPr>
        <p:grpSpPr bwMode="auto">
          <a:xfrm>
            <a:off x="5001360" y="5072063"/>
            <a:ext cx="1356946" cy="347662"/>
            <a:chOff x="5000628" y="5072074"/>
            <a:chExt cx="1357322" cy="348437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214633" y="5072074"/>
              <a:ext cx="785664" cy="15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00" name="TextBox 6"/>
            <p:cNvSpPr txBox="1">
              <a:spLocks noChangeArrowheads="1"/>
            </p:cNvSpPr>
            <p:nvPr/>
          </p:nvSpPr>
          <p:spPr bwMode="auto">
            <a:xfrm>
              <a:off x="5000628" y="5143512"/>
              <a:ext cx="135732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sym typeface="Wingdings" pitchFamily="2" charset="2"/>
                </a:rPr>
                <a:t>Jalur pemaksaan</a:t>
              </a:r>
            </a:p>
          </p:txBody>
        </p:sp>
      </p:grpSp>
      <p:grpSp>
        <p:nvGrpSpPr>
          <p:cNvPr id="16" name="Group 52"/>
          <p:cNvGrpSpPr>
            <a:grpSpLocks/>
          </p:cNvGrpSpPr>
          <p:nvPr/>
        </p:nvGrpSpPr>
        <p:grpSpPr bwMode="auto">
          <a:xfrm>
            <a:off x="4857747" y="3552828"/>
            <a:ext cx="514611" cy="1357313"/>
            <a:chOff x="4857752" y="3553214"/>
            <a:chExt cx="513561" cy="1357322"/>
          </a:xfrm>
        </p:grpSpPr>
        <p:cxnSp>
          <p:nvCxnSpPr>
            <p:cNvPr id="33" name="Straight Arrow Connector 32"/>
            <p:cNvCxnSpPr/>
            <p:nvPr/>
          </p:nvCxnSpPr>
          <p:spPr>
            <a:xfrm rot="5400000" flipH="1" flipV="1">
              <a:off x="4786241" y="3929527"/>
              <a:ext cx="571504" cy="42848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98" name="TextBox 6"/>
            <p:cNvSpPr txBox="1">
              <a:spLocks noChangeArrowheads="1"/>
            </p:cNvSpPr>
            <p:nvPr/>
          </p:nvSpPr>
          <p:spPr bwMode="auto">
            <a:xfrm rot="18413867">
              <a:off x="4554435" y="4093658"/>
              <a:ext cx="1357322" cy="276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sym typeface="Wingdings" pitchFamily="2" charset="2"/>
                </a:rPr>
                <a:t>Jalur Kesadaran</a:t>
              </a:r>
            </a:p>
          </p:txBody>
        </p:sp>
      </p:grpSp>
      <p:grpSp>
        <p:nvGrpSpPr>
          <p:cNvPr id="17" name="Group 59"/>
          <p:cNvGrpSpPr>
            <a:grpSpLocks/>
          </p:cNvGrpSpPr>
          <p:nvPr/>
        </p:nvGrpSpPr>
        <p:grpSpPr bwMode="auto">
          <a:xfrm>
            <a:off x="6144360" y="4071938"/>
            <a:ext cx="2857500" cy="2659062"/>
            <a:chOff x="6143636" y="4071942"/>
            <a:chExt cx="2857522" cy="2658805"/>
          </a:xfrm>
        </p:grpSpPr>
        <p:pic>
          <p:nvPicPr>
            <p:cNvPr id="23591" name="Picture 3" descr="D:\H_Miscelleneous\4. My Pictures\gbr\2. 3D People\discipline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57950" y="4357694"/>
              <a:ext cx="2428892" cy="1824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2" name="Rectangle 29"/>
            <p:cNvSpPr>
              <a:spLocks noChangeArrowheads="1"/>
            </p:cNvSpPr>
            <p:nvPr/>
          </p:nvSpPr>
          <p:spPr bwMode="auto">
            <a:xfrm>
              <a:off x="6472903" y="4071942"/>
              <a:ext cx="815930" cy="276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u="sng">
                  <a:solidFill>
                    <a:srgbClr val="C00000"/>
                  </a:solidFill>
                </a:rPr>
                <a:t>Dorongan</a:t>
              </a:r>
            </a:p>
          </p:txBody>
        </p:sp>
        <p:sp>
          <p:nvSpPr>
            <p:cNvPr id="23593" name="Rectangle 37"/>
            <p:cNvSpPr>
              <a:spLocks noChangeArrowheads="1"/>
            </p:cNvSpPr>
            <p:nvPr/>
          </p:nvSpPr>
          <p:spPr bwMode="auto">
            <a:xfrm>
              <a:off x="6357951" y="5715016"/>
              <a:ext cx="2643207" cy="1015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Tujuan:</a:t>
              </a:r>
            </a:p>
            <a:p>
              <a:pPr lvl="1" indent="-366713">
                <a:buFont typeface="Arial" charset="0"/>
                <a:buChar char="•"/>
              </a:pPr>
              <a:r>
                <a:rPr lang="en-US" sz="1200"/>
                <a:t>Mendorong orang yang sulit berubah, agar membiasakan diri terhadap suatu perubahan</a:t>
              </a:r>
            </a:p>
            <a:p>
              <a:pPr lvl="1" indent="-366713">
                <a:buFont typeface="Arial" charset="0"/>
                <a:buChar char="•"/>
              </a:pPr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6143636" y="4071942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5</a:t>
              </a:r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8144608" y="3500438"/>
            <a:ext cx="785446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5725" indent="-85725">
              <a:buFont typeface="Arial" charset="0"/>
              <a:buChar char="•"/>
            </a:pPr>
            <a:r>
              <a:rPr lang="en-US" sz="1000"/>
              <a:t>Budaya</a:t>
            </a:r>
          </a:p>
          <a:p>
            <a:pPr marL="85725" indent="-85725" algn="ctr">
              <a:buFont typeface="Arial" charset="0"/>
              <a:buChar char="•"/>
            </a:pPr>
            <a:endParaRPr lang="en-US" sz="1000"/>
          </a:p>
          <a:p>
            <a:pPr marL="85725" indent="-85725">
              <a:buFont typeface="Arial" charset="0"/>
              <a:buChar char="•"/>
            </a:pPr>
            <a:r>
              <a:rPr lang="en-US" sz="1000"/>
              <a:t>Biasa</a:t>
            </a:r>
          </a:p>
          <a:p>
            <a:pPr marL="85725" indent="-85725" algn="ctr">
              <a:buFont typeface="Arial" charset="0"/>
              <a:buChar char="•"/>
            </a:pPr>
            <a:endParaRPr lang="en-US" sz="1000"/>
          </a:p>
          <a:p>
            <a:pPr marL="85725" indent="-85725">
              <a:buFont typeface="Arial" charset="0"/>
              <a:buChar char="•"/>
            </a:pPr>
            <a:r>
              <a:rPr lang="en-US" sz="1000"/>
              <a:t>Dipaksa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400800" y="2667000"/>
            <a:ext cx="785446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 flipH="1" flipV="1">
            <a:off x="7839626" y="1544699"/>
            <a:ext cx="500063" cy="146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51"/>
          <p:cNvGrpSpPr>
            <a:grpSpLocks/>
          </p:cNvGrpSpPr>
          <p:nvPr/>
        </p:nvGrpSpPr>
        <p:grpSpPr bwMode="auto">
          <a:xfrm>
            <a:off x="4431323" y="1138238"/>
            <a:ext cx="3727938" cy="2862262"/>
            <a:chOff x="4800600" y="1138253"/>
            <a:chExt cx="4038600" cy="2862247"/>
          </a:xfrm>
        </p:grpSpPr>
        <p:pic>
          <p:nvPicPr>
            <p:cNvPr id="23584" name="Picture 2" descr="D:\H_Miscelleneous\4. My Pictures\gbr\2. 3D People\insvirasi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184715" y="1638259"/>
              <a:ext cx="2089587" cy="1714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5" name="TextBox 3"/>
            <p:cNvSpPr txBox="1">
              <a:spLocks noChangeArrowheads="1"/>
            </p:cNvSpPr>
            <p:nvPr/>
          </p:nvSpPr>
          <p:spPr bwMode="auto">
            <a:xfrm>
              <a:off x="4952539" y="1214453"/>
              <a:ext cx="2476548" cy="277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b="1" u="sng">
                  <a:solidFill>
                    <a:srgbClr val="C00000"/>
                  </a:solidFill>
                </a:rPr>
                <a:t>Motivasi Untuk Berubah </a:t>
              </a: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4800600" y="1138253"/>
              <a:ext cx="386961" cy="35719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3</a:t>
              </a:r>
            </a:p>
          </p:txBody>
        </p:sp>
        <p:sp>
          <p:nvSpPr>
            <p:cNvPr id="50" name="Cloud Callout 49"/>
            <p:cNvSpPr/>
            <p:nvPr/>
          </p:nvSpPr>
          <p:spPr>
            <a:xfrm>
              <a:off x="6513513" y="1408127"/>
              <a:ext cx="2325687" cy="928682"/>
            </a:xfrm>
            <a:prstGeom prst="cloudCallout">
              <a:avLst>
                <a:gd name="adj1" fmla="val -81855"/>
                <a:gd name="adj2" fmla="val 35731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</a:rPr>
                <a:t>Benar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</a:rPr>
                <a:t>juga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</a:rPr>
                <a:t>ya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>
                  <a:solidFill>
                    <a:schemeClr val="tx1"/>
                  </a:solidFill>
                  <a:sym typeface="Wingdings" pitchFamily="2" charset="2"/>
                </a:rPr>
                <a:t></a:t>
              </a:r>
            </a:p>
            <a:p>
              <a:pPr algn="ctr">
                <a:defRPr/>
              </a:pPr>
              <a:r>
                <a:rPr lang="en-US" sz="1000" dirty="0" err="1">
                  <a:solidFill>
                    <a:schemeClr val="tx1"/>
                  </a:solidFill>
                  <a:sym typeface="Wingdings" pitchFamily="2" charset="2"/>
                </a:rPr>
                <a:t>Mengerjakan</a:t>
              </a:r>
              <a:r>
                <a:rPr lang="en-US" sz="1000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  <a:sym typeface="Wingdings" pitchFamily="2" charset="2"/>
                </a:rPr>
                <a:t>rutin</a:t>
              </a:r>
              <a:r>
                <a:rPr lang="en-US" sz="1000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  <a:sym typeface="Wingdings" pitchFamily="2" charset="2"/>
                </a:rPr>
                <a:t>hanya</a:t>
              </a:r>
              <a:r>
                <a:rPr lang="en-US" sz="1000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  <a:sym typeface="Wingdings" pitchFamily="2" charset="2"/>
                </a:rPr>
                <a:t>akan</a:t>
              </a:r>
              <a:r>
                <a:rPr lang="en-US" sz="1000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  <a:sym typeface="Wingdings" pitchFamily="2" charset="2"/>
                </a:rPr>
                <a:t>mendapatkan</a:t>
              </a:r>
              <a:r>
                <a:rPr lang="en-US" sz="1000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  <a:sym typeface="Wingdings" pitchFamily="2" charset="2"/>
                </a:rPr>
                <a:t>hasil</a:t>
              </a:r>
              <a:r>
                <a:rPr lang="en-US" sz="1000" dirty="0">
                  <a:solidFill>
                    <a:schemeClr val="tx1"/>
                  </a:solidFill>
                  <a:sym typeface="Wingdings" pitchFamily="2" charset="2"/>
                </a:rPr>
                <a:t> yang </a:t>
              </a:r>
              <a:r>
                <a:rPr lang="en-US" sz="1000" dirty="0" err="1">
                  <a:solidFill>
                    <a:schemeClr val="tx1"/>
                  </a:solidFill>
                  <a:sym typeface="Wingdings" pitchFamily="2" charset="2"/>
                </a:rPr>
                <a:t>rutin</a:t>
              </a:r>
              <a:r>
                <a:rPr lang="en-US" sz="1000" dirty="0">
                  <a:solidFill>
                    <a:schemeClr val="tx1"/>
                  </a:solidFill>
                  <a:sym typeface="Wingdings" pitchFamily="2" charset="2"/>
                </a:rPr>
                <a:t>.</a:t>
              </a:r>
            </a:p>
          </p:txBody>
        </p:sp>
        <p:sp>
          <p:nvSpPr>
            <p:cNvPr id="23590" name="Rectangle 21"/>
            <p:cNvSpPr>
              <a:spLocks noChangeArrowheads="1"/>
            </p:cNvSpPr>
            <p:nvPr/>
          </p:nvSpPr>
          <p:spPr bwMode="auto">
            <a:xfrm>
              <a:off x="5262107" y="3169489"/>
              <a:ext cx="3018293" cy="831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Tujuan:</a:t>
              </a:r>
            </a:p>
            <a:p>
              <a:pPr lvl="1" indent="-366713">
                <a:buFont typeface="Arial" charset="0"/>
                <a:buChar char="•"/>
              </a:pPr>
              <a:r>
                <a:rPr lang="en-US" sz="1200"/>
                <a:t>Buka pintu terhadap teknologi atau pengetahuan baru </a:t>
              </a:r>
            </a:p>
            <a:p>
              <a:pPr lvl="1" indent="-366713">
                <a:buFont typeface="Arial" charset="0"/>
                <a:buChar char="•"/>
              </a:pPr>
              <a:endParaRPr lang="en-US" sz="1200"/>
            </a:p>
          </p:txBody>
        </p:sp>
      </p:grp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7FBD6A0-F6EA-47D2-AF1D-20C9839B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Workshop Seiri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d-ID">
                <a:latin typeface="Times New Roman" charset="0"/>
              </a:rPr>
              <a:t>Pilih salah satu area yang akan Anda bedah</a:t>
            </a:r>
          </a:p>
          <a:p>
            <a:pPr eaLnBrk="1" hangingPunct="1"/>
            <a:r>
              <a:rPr lang="id-ID">
                <a:latin typeface="Times New Roman" charset="0"/>
              </a:rPr>
              <a:t>Kemudian lakukan langkah berikut ini: </a:t>
            </a: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Tetapkan standard penyimpanan</a:t>
            </a:r>
            <a:endParaRPr lang="en-US" sz="1800">
              <a:latin typeface="Times New Roman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Tetapkan infrastruktur tempat penyimpan</a:t>
            </a:r>
            <a:endParaRPr lang="en-US" sz="1800">
              <a:latin typeface="Times New Roman" charset="0"/>
              <a:sym typeface="Wingdings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Pilah barang dan tempatkan di area penyimpanan yang telah ditetapkan</a:t>
            </a:r>
            <a:endParaRPr lang="en-US" sz="1800">
              <a:latin typeface="Times New Roman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Pindahkan “barang tersisa yang tidak jelas” (rusak, tidak terpakai, tidak ada tempatnya) ke area karantina</a:t>
            </a:r>
            <a:endParaRPr lang="en-US" sz="1800">
              <a:latin typeface="Times New Roman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Beri label penandaan dan daftarkan “barang tersisa yang tidak jelas tersebut”</a:t>
            </a:r>
            <a:endParaRPr lang="en-US" altLang="ja-JP" sz="1800">
              <a:latin typeface="Times New Roman" charset="0"/>
            </a:endParaRPr>
          </a:p>
          <a:p>
            <a:pPr marL="857250" lvl="1" indent="-457200" eaLnBrk="1" hangingPunct="1">
              <a:buFontTx/>
              <a:buAutoNum type="arabicPeriod"/>
            </a:pPr>
            <a:r>
              <a:rPr lang="id-ID" sz="1800">
                <a:latin typeface="Times New Roman" charset="0"/>
              </a:rPr>
              <a:t>Tata ulang “barang tersisa yang tidak jelas” hingga barang yang berada pada area karantina habis</a:t>
            </a:r>
          </a:p>
          <a:p>
            <a:pPr eaLnBrk="1" hangingPunct="1"/>
            <a:endParaRPr lang="id-ID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65205-470B-4E6C-AEAB-D61C86E8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45805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Times New Roman" charset="0"/>
                <a:ea typeface="+mj-ea"/>
                <a:cs typeface="+mj-cs"/>
              </a:rPr>
              <a:t>SEITON (RAPI- </a:t>
            </a:r>
            <a:r>
              <a:rPr lang="id-ID">
                <a:latin typeface="Times New Roman" charset="0"/>
                <a:ea typeface="+mj-ea"/>
                <a:cs typeface="+mj-cs"/>
              </a:rPr>
              <a:t>Keindahan</a:t>
            </a:r>
            <a:r>
              <a:rPr lang="en-US">
                <a:latin typeface="Times New Roman" charset="0"/>
                <a:ea typeface="+mj-ea"/>
                <a:cs typeface="+mj-cs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err="1">
                <a:ea typeface="+mn-ea"/>
                <a:cs typeface="+mn-cs"/>
              </a:rPr>
              <a:t>Menempatkan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barang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sesuai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tempatnya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dengan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teratur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dan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rapi</a:t>
            </a:r>
            <a:endParaRPr lang="en-US" sz="2800" dirty="0">
              <a:ea typeface="+mn-ea"/>
              <a:cs typeface="+mn-cs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err="1">
                <a:ea typeface="+mn-ea"/>
                <a:cs typeface="+mn-cs"/>
              </a:rPr>
              <a:t>Segala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sesuatu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harus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diletakkan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sesuai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posisi</a:t>
            </a:r>
            <a:r>
              <a:rPr lang="en-US" sz="2800" dirty="0">
                <a:ea typeface="+mn-ea"/>
                <a:cs typeface="+mn-cs"/>
              </a:rPr>
              <a:t> yang </a:t>
            </a:r>
            <a:r>
              <a:rPr lang="en-US" sz="2800" dirty="0" err="1">
                <a:ea typeface="+mn-ea"/>
                <a:cs typeface="+mn-cs"/>
              </a:rPr>
              <a:t>ditetapkan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sehingga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siap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digunakan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pada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saat</a:t>
            </a:r>
            <a:r>
              <a:rPr lang="en-US" sz="2800" dirty="0">
                <a:ea typeface="+mn-ea"/>
                <a:cs typeface="+mn-cs"/>
              </a:rPr>
              <a:t> </a:t>
            </a:r>
            <a:r>
              <a:rPr lang="en-US" sz="2800" dirty="0" err="1">
                <a:ea typeface="+mn-ea"/>
                <a:cs typeface="+mn-cs"/>
              </a:rPr>
              <a:t>diperlukan</a:t>
            </a:r>
            <a:endParaRPr lang="en-US" sz="2800" dirty="0">
              <a:ea typeface="+mn-ea"/>
              <a:cs typeface="+mn-cs"/>
            </a:endParaRPr>
          </a:p>
          <a:p>
            <a:pPr marL="342900" lvl="1" indent="-342900" eaLnBrk="1" fontAlgn="auto" hangingPunct="1">
              <a:spcAft>
                <a:spcPts val="0"/>
              </a:spcAft>
              <a:buFontTx/>
              <a:buChar char="•"/>
              <a:defRPr/>
            </a:pPr>
            <a:r>
              <a:rPr lang="en-US" dirty="0" err="1">
                <a:ea typeface="+mn-ea"/>
              </a:rPr>
              <a:t>Mengatur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tata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letak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peralatan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kerja</a:t>
            </a:r>
            <a:r>
              <a:rPr lang="en-US" dirty="0">
                <a:ea typeface="+mn-ea"/>
              </a:rPr>
              <a:t> </a:t>
            </a:r>
            <a:r>
              <a:rPr lang="en-US" dirty="0">
                <a:ea typeface="+mn-ea"/>
                <a:sym typeface="Wingdings" pitchFamily="2" charset="2"/>
              </a:rPr>
              <a:t></a:t>
            </a:r>
            <a:r>
              <a:rPr lang="en-US" dirty="0" err="1">
                <a:ea typeface="+mn-ea"/>
              </a:rPr>
              <a:t>Memudahkan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penggunaan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dan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pengembalian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barang</a:t>
            </a:r>
            <a:endParaRPr lang="en-US" dirty="0">
              <a:ea typeface="+mn-ea"/>
            </a:endParaRPr>
          </a:p>
          <a:p>
            <a:pPr marL="342900" lvl="1" indent="-342900"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>
              <a:ea typeface="+mn-ea"/>
            </a:endParaRPr>
          </a:p>
          <a:p>
            <a:pPr marL="342900" lvl="1" indent="-34290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400" dirty="0">
              <a:ea typeface="+mn-ea"/>
            </a:endParaRPr>
          </a:p>
          <a:p>
            <a:pPr marL="342900" lvl="1" indent="-34290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400" dirty="0">
              <a:ea typeface="+mn-ea"/>
            </a:endParaRPr>
          </a:p>
          <a:p>
            <a:pPr marL="182880" indent="-18288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000" dirty="0">
              <a:ea typeface="+mn-ea"/>
              <a:cs typeface="+mn-cs"/>
            </a:endParaRPr>
          </a:p>
          <a:p>
            <a:pPr lvl="1" indent="-182880"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>
              <a:ea typeface="+mn-ea"/>
            </a:endParaRPr>
          </a:p>
          <a:p>
            <a:pPr lvl="1" indent="-18288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dirty="0">
              <a:ea typeface="+mn-ea"/>
            </a:endParaRPr>
          </a:p>
          <a:p>
            <a:pPr marL="182880" indent="-182880"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  <a:p>
            <a:pPr marL="182880" indent="-18288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</a:p>
        </p:txBody>
      </p:sp>
      <p:pic>
        <p:nvPicPr>
          <p:cNvPr id="64515" name="Picture 11" descr="整頓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8" y="3940175"/>
            <a:ext cx="1348154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E9FA58-14C5-4C6D-A6F4-BD4A1D68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1759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9" descr="C:\Users\sentral sistem\AppData\Roaming\PixelMetrics\CaptureWiz\Temp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59" y="3097214"/>
            <a:ext cx="6226419" cy="3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Kendala dalam Seiton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Times New Roman" charset="0"/>
              </a:rPr>
              <a:t>Tingkat </a:t>
            </a:r>
            <a:r>
              <a:rPr lang="en-US" sz="2800" dirty="0" err="1">
                <a:latin typeface="Times New Roman" charset="0"/>
              </a:rPr>
              <a:t>Kebersihan</a:t>
            </a:r>
            <a:r>
              <a:rPr lang="en-US" sz="2800" dirty="0">
                <a:latin typeface="Times New Roman" charset="0"/>
              </a:rPr>
              <a:t> &amp; </a:t>
            </a:r>
            <a:r>
              <a:rPr lang="en-US" sz="2800" dirty="0" err="1">
                <a:latin typeface="Times New Roman" charset="0"/>
              </a:rPr>
              <a:t>kerapihan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setiap</a:t>
            </a:r>
            <a:r>
              <a:rPr lang="en-US" sz="2800" dirty="0">
                <a:latin typeface="Times New Roman" charset="0"/>
              </a:rPr>
              <a:t> orang </a:t>
            </a:r>
            <a:r>
              <a:rPr lang="en-US" sz="2800" dirty="0" err="1">
                <a:latin typeface="Times New Roman" charset="0"/>
              </a:rPr>
              <a:t>berbeda</a:t>
            </a:r>
            <a:r>
              <a:rPr lang="en-US" sz="2800" dirty="0">
                <a:latin typeface="Times New Roman" charset="0"/>
              </a:rPr>
              <a:t>, </a:t>
            </a:r>
            <a:r>
              <a:rPr lang="en-US" sz="2800" dirty="0" err="1">
                <a:latin typeface="Times New Roman" charset="0"/>
              </a:rPr>
              <a:t>rapi</a:t>
            </a:r>
            <a:r>
              <a:rPr lang="id-ID" sz="2800" dirty="0">
                <a:latin typeface="Times New Roman" charset="0"/>
              </a:rPr>
              <a:t> 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menurut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saya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belum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tentu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rapi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menurut</a:t>
            </a:r>
            <a:r>
              <a:rPr lang="en-US" sz="2800" dirty="0">
                <a:latin typeface="Times New Roman" charset="0"/>
              </a:rPr>
              <a:t> </a:t>
            </a:r>
            <a:r>
              <a:rPr lang="id-ID" sz="2800" dirty="0">
                <a:latin typeface="Times New Roman" charset="0"/>
              </a:rPr>
              <a:t>A</a:t>
            </a:r>
            <a:r>
              <a:rPr lang="en-US" sz="2800" dirty="0" err="1">
                <a:latin typeface="Times New Roman" charset="0"/>
              </a:rPr>
              <a:t>nda</a:t>
            </a:r>
            <a:r>
              <a:rPr lang="en-US" sz="2800" dirty="0">
                <a:latin typeface="Times New Roman" charset="0"/>
              </a:rPr>
              <a:t>. </a:t>
            </a:r>
          </a:p>
          <a:p>
            <a:pPr eaLnBrk="1" hangingPunct="1"/>
            <a:r>
              <a:rPr lang="en-US" sz="2800" dirty="0" err="1">
                <a:latin typeface="Times New Roman" charset="0"/>
              </a:rPr>
              <a:t>Menurut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Anda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apakah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kondisi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dibawah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ini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sudah</a:t>
            </a:r>
            <a:endParaRPr lang="id-ID" sz="2800" dirty="0">
              <a:latin typeface="Times New Roman" charset="0"/>
            </a:endParaRPr>
          </a:p>
          <a:p>
            <a:pPr eaLnBrk="1" hangingPunct="1">
              <a:buFont typeface="Wingdings 2" charset="0"/>
              <a:buNone/>
            </a:pPr>
            <a:r>
              <a:rPr lang="id-ID" sz="2800" dirty="0">
                <a:latin typeface="Times New Roman" charset="0"/>
              </a:rPr>
              <a:t>    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bersih</a:t>
            </a:r>
            <a:r>
              <a:rPr lang="en-US" sz="2800" dirty="0">
                <a:latin typeface="Times New Roman" charset="0"/>
              </a:rPr>
              <a:t> &amp; </a:t>
            </a:r>
            <a:r>
              <a:rPr lang="en-US" sz="2800" dirty="0" err="1">
                <a:latin typeface="Times New Roman" charset="0"/>
              </a:rPr>
              <a:t>rapi</a:t>
            </a:r>
            <a:r>
              <a:rPr lang="en-US" sz="2800" dirty="0">
                <a:latin typeface="Times New Roman" charset="0"/>
              </a:rPr>
              <a:t> ??</a:t>
            </a:r>
          </a:p>
          <a:p>
            <a:pPr eaLnBrk="1" hangingPunct="1"/>
            <a:endParaRPr lang="en-US" sz="2800" dirty="0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B4590-0E4D-4D40-941C-01FCD29E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94343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Workshop Seiton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d-ID">
                <a:latin typeface="Times New Roman" charset="0"/>
              </a:rPr>
              <a:t>“Tidak ada standard kerapihan”, setiap orang berhak menyatakan suatu kondisi tidak rapih. </a:t>
            </a:r>
          </a:p>
          <a:p>
            <a:pPr eaLnBrk="1" hangingPunct="1"/>
            <a:r>
              <a:rPr lang="id-ID">
                <a:latin typeface="Times New Roman" charset="0"/>
              </a:rPr>
              <a:t>Temuan </a:t>
            </a:r>
          </a:p>
          <a:p>
            <a:pPr lvl="1" eaLnBrk="1" hangingPunct="1"/>
            <a:r>
              <a:rPr lang="id-ID">
                <a:latin typeface="Times New Roman" charset="0"/>
              </a:rPr>
              <a:t>Sudah ada standard </a:t>
            </a:r>
            <a:r>
              <a:rPr lang="id-ID">
                <a:latin typeface="Times New Roman" charset="0"/>
                <a:sym typeface="Wingdings" charset="0"/>
              </a:rPr>
              <a:t> Temuan penyimpangan</a:t>
            </a:r>
          </a:p>
          <a:p>
            <a:pPr lvl="1" eaLnBrk="1" hangingPunct="1"/>
            <a:r>
              <a:rPr lang="id-ID">
                <a:latin typeface="Times New Roman" charset="0"/>
                <a:sym typeface="Wingdings" charset="0"/>
              </a:rPr>
              <a:t>Belum ada standard  diskusikan dan tetapkan standardnya</a:t>
            </a:r>
            <a:endParaRPr lang="id-ID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645E94-CA2A-4BD0-BBE5-ED52CDB7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4250456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>
                <a:latin typeface="Times New Roman" charset="0"/>
                <a:ea typeface="+mj-ea"/>
                <a:cs typeface="+mj-cs"/>
              </a:rPr>
              <a:t>SEISO </a:t>
            </a:r>
            <a:br>
              <a:rPr lang="id-ID" sz="3200">
                <a:latin typeface="Times New Roman" charset="0"/>
                <a:ea typeface="+mj-ea"/>
                <a:cs typeface="+mj-cs"/>
              </a:rPr>
            </a:br>
            <a:r>
              <a:rPr lang="en-US" sz="3200">
                <a:latin typeface="Times New Roman" charset="0"/>
                <a:ea typeface="+mj-ea"/>
                <a:cs typeface="+mj-cs"/>
              </a:rPr>
              <a:t>(RESIK – Pembersihan</a:t>
            </a:r>
            <a:r>
              <a:rPr lang="id-ID" sz="3200">
                <a:latin typeface="Times New Roman" charset="0"/>
                <a:ea typeface="+mj-ea"/>
                <a:cs typeface="+mj-cs"/>
              </a:rPr>
              <a:t>+Merawat Peralatan</a:t>
            </a:r>
            <a:r>
              <a:rPr lang="en-US" sz="3200">
                <a:latin typeface="Times New Roman" charset="0"/>
                <a:ea typeface="+mj-ea"/>
                <a:cs typeface="+mj-cs"/>
              </a:rPr>
              <a:t>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Membersihkan tempat kerja secara rutin </a:t>
            </a:r>
          </a:p>
          <a:p>
            <a:pPr eaLnBrk="1" hangingPunct="1"/>
            <a:r>
              <a:rPr lang="en-US" sz="2800">
                <a:latin typeface="Times New Roman" charset="0"/>
              </a:rPr>
              <a:t>Tanggung jawab kebersihan ada di setiap karyawan, bukan di </a:t>
            </a:r>
            <a:r>
              <a:rPr lang="id-ID" sz="2800">
                <a:latin typeface="Times New Roman" charset="0"/>
              </a:rPr>
              <a:t>petugas kebersihan</a:t>
            </a:r>
            <a:endParaRPr lang="en-US" sz="2800">
              <a:latin typeface="Times New Roman" charset="0"/>
            </a:endParaRPr>
          </a:p>
          <a:p>
            <a:pPr eaLnBrk="1" hangingPunct="1"/>
            <a:r>
              <a:rPr lang="id-ID" sz="2800">
                <a:solidFill>
                  <a:srgbClr val="FF0000"/>
                </a:solidFill>
                <a:latin typeface="Times New Roman" charset="0"/>
              </a:rPr>
              <a:t>Tingkat kebersihan yang sesuai dengan kebutuhan Anda. </a:t>
            </a:r>
          </a:p>
          <a:p>
            <a:pPr eaLnBrk="1" hangingPunct="1"/>
            <a:r>
              <a:rPr lang="id-ID" sz="2800">
                <a:latin typeface="Times New Roman" charset="0"/>
              </a:rPr>
              <a:t>Area yang bersih dan rapih akan memudahkan kita dalam menemukan permasalahan</a:t>
            </a:r>
          </a:p>
          <a:p>
            <a:pPr lvl="1" eaLnBrk="1" hangingPunct="1"/>
            <a:r>
              <a:rPr lang="id-ID" sz="2400">
                <a:latin typeface="Times New Roman" charset="0"/>
              </a:rPr>
              <a:t>Menemukan masalah kecil pada saat melakukan pembersihan</a:t>
            </a:r>
          </a:p>
          <a:p>
            <a:pPr lvl="1" eaLnBrk="1" hangingPunct="1"/>
            <a:r>
              <a:rPr lang="id-ID" sz="2400">
                <a:latin typeface="Times New Roman" charset="0"/>
              </a:rPr>
              <a:t>Memahami bahwa membersihkan adalah juga memeriksa</a:t>
            </a:r>
            <a:endParaRPr lang="en-US" sz="2400">
              <a:latin typeface="Times New Roman" charset="0"/>
            </a:endParaRPr>
          </a:p>
          <a:p>
            <a:pPr lvl="1" eaLnBrk="1" hangingPunct="1"/>
            <a:r>
              <a:rPr lang="en-US" sz="2400">
                <a:latin typeface="Times New Roman" charset="0"/>
              </a:rPr>
              <a:t>Ketika menemukan kerusakan harus</a:t>
            </a:r>
            <a:r>
              <a:rPr lang="id-ID" sz="2400">
                <a:latin typeface="Times New Roman" charset="0"/>
              </a:rPr>
              <a:t> mengisi permintaan perbaikan </a:t>
            </a:r>
          </a:p>
          <a:p>
            <a:pPr eaLnBrk="1" hangingPunct="1"/>
            <a:endParaRPr lang="en-US" sz="2800">
              <a:latin typeface="Times New Roman" charset="0"/>
            </a:endParaRPr>
          </a:p>
          <a:p>
            <a:pPr eaLnBrk="1" hangingPunct="1"/>
            <a:endParaRPr lang="id-ID" sz="2800">
              <a:latin typeface="Times New Roman" charset="0"/>
            </a:endParaRPr>
          </a:p>
        </p:txBody>
      </p:sp>
      <p:pic>
        <p:nvPicPr>
          <p:cNvPr id="67587" name="Picture 13" descr="30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74" y="4667250"/>
            <a:ext cx="700454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5795BD-A81E-4733-B8F9-3041F2C4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215208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92369" y="1581150"/>
            <a:ext cx="8176846" cy="4629150"/>
          </a:xfrm>
        </p:spPr>
        <p:txBody>
          <a:bodyPr rtlCol="0">
            <a:normAutofit/>
          </a:bodyPr>
          <a:lstStyle/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id-ID" dirty="0">
              <a:ea typeface="+mn-ea"/>
            </a:endParaRP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>
                <a:ea typeface="+mn-ea"/>
              </a:rPr>
              <a:t>Tugas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individu</a:t>
            </a:r>
            <a:endParaRPr lang="en-US" dirty="0">
              <a:ea typeface="+mn-ea"/>
            </a:endParaRPr>
          </a:p>
          <a:p>
            <a:pPr marL="731520" lvl="2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5 </a:t>
            </a:r>
            <a:r>
              <a:rPr lang="en-US" sz="2000" dirty="0" err="1">
                <a:ea typeface="+mn-ea"/>
              </a:rPr>
              <a:t>menit</a:t>
            </a:r>
            <a:r>
              <a:rPr lang="en-US" sz="2000" dirty="0">
                <a:ea typeface="+mn-ea"/>
              </a:rPr>
              <a:t> </a:t>
            </a:r>
            <a:r>
              <a:rPr lang="en-US" sz="2000" dirty="0" err="1">
                <a:ea typeface="+mn-ea"/>
              </a:rPr>
              <a:t>sebelum</a:t>
            </a:r>
            <a:r>
              <a:rPr lang="en-US" sz="2000" dirty="0">
                <a:ea typeface="+mn-ea"/>
              </a:rPr>
              <a:t> </a:t>
            </a:r>
            <a:r>
              <a:rPr lang="en-US" sz="2000" dirty="0" err="1">
                <a:ea typeface="+mn-ea"/>
              </a:rPr>
              <a:t>pulang</a:t>
            </a:r>
            <a:r>
              <a:rPr lang="en-US" sz="2000" dirty="0">
                <a:ea typeface="+mn-ea"/>
              </a:rPr>
              <a:t> </a:t>
            </a:r>
            <a:r>
              <a:rPr lang="en-US" sz="2000" dirty="0" err="1">
                <a:ea typeface="+mn-ea"/>
              </a:rPr>
              <a:t>membersihkan</a:t>
            </a:r>
            <a:r>
              <a:rPr lang="en-US" sz="2000" dirty="0">
                <a:ea typeface="+mn-ea"/>
              </a:rPr>
              <a:t> area </a:t>
            </a:r>
            <a:r>
              <a:rPr lang="en-US" sz="2000" dirty="0" err="1">
                <a:ea typeface="+mn-ea"/>
              </a:rPr>
              <a:t>kerja</a:t>
            </a:r>
            <a:r>
              <a:rPr lang="id-ID" sz="2000" dirty="0">
                <a:ea typeface="+mn-ea"/>
              </a:rPr>
              <a:t>, </a:t>
            </a:r>
          </a:p>
          <a:p>
            <a:pPr marL="731520" lvl="2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id-ID" sz="2000" dirty="0">
                <a:ea typeface="+mn-ea"/>
              </a:rPr>
              <a:t>	Barang yang dipinjam dikembalikan, area kerja disapu / dilap, mesin dibersihkan dan diberikan pelumas supaya tidak karat, gelas dikembalikan ke pantry </a:t>
            </a:r>
            <a:endParaRPr lang="en-US" sz="2000" dirty="0">
              <a:ea typeface="+mn-ea"/>
            </a:endParaRPr>
          </a:p>
          <a:p>
            <a:pPr marL="731520" lvl="2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>
                <a:ea typeface="+mn-ea"/>
              </a:rPr>
              <a:t>Se</a:t>
            </a:r>
            <a:r>
              <a:rPr lang="id-ID" sz="2000" dirty="0">
                <a:ea typeface="+mn-ea"/>
              </a:rPr>
              <a:t>cara rutin membersihkan tempat kerja</a:t>
            </a:r>
          </a:p>
          <a:p>
            <a:pPr marL="731520" lvl="2" indent="-246888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id-ID" sz="2100" dirty="0">
                <a:ea typeface="+mn-ea"/>
              </a:rPr>
              <a:t>	Barang yang tidak diperlukan lagi dibuang (file, sample, brosur), peralatan dibersihkan </a:t>
            </a:r>
            <a:r>
              <a:rPr lang="en-US" sz="2100" dirty="0">
                <a:ea typeface="+mn-ea"/>
              </a:rPr>
              <a:t> 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>
                <a:ea typeface="+mn-ea"/>
              </a:rPr>
              <a:t>Tugas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pekerja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kebersihan</a:t>
            </a:r>
            <a:endParaRPr lang="en-US" dirty="0">
              <a:ea typeface="+mn-ea"/>
            </a:endParaRPr>
          </a:p>
          <a:p>
            <a:pPr marL="731520" lvl="2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id-ID" sz="2000" dirty="0">
                <a:ea typeface="+mn-ea"/>
              </a:rPr>
              <a:t>Merapihkan dan atau membersihkan area publik </a:t>
            </a:r>
            <a:endParaRPr lang="en-US" sz="2000" dirty="0">
              <a:ea typeface="+mn-ea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id-ID" dirty="0">
              <a:ea typeface="+mn-ea"/>
              <a:cs typeface="+mn-cs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24314" y="357485"/>
            <a:ext cx="237885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id-ID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anose="02020603050405020304" pitchFamily="18" charset="0"/>
                <a:ea typeface="+mn-ea"/>
                <a:cs typeface="+mn-cs"/>
              </a:rPr>
              <a:t>SEISO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5843" y="4816476"/>
            <a:ext cx="1553308" cy="1509713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899DA-9169-499C-8C35-D40169DF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533681292"/>
      </p:ext>
    </p:extLst>
  </p:cSld>
  <p:clrMapOvr>
    <a:masterClrMapping/>
  </p:clrMapOvr>
  <p:transition>
    <p:wheel spokes="2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8985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>
                <a:latin typeface="Times New Roman" charset="0"/>
                <a:ea typeface="+mj-ea"/>
                <a:cs typeface="+mj-cs"/>
              </a:rPr>
              <a:t>SEIKETSU </a:t>
            </a:r>
            <a:br>
              <a:rPr lang="id-ID" sz="2800">
                <a:latin typeface="Times New Roman" charset="0"/>
                <a:ea typeface="+mj-ea"/>
                <a:cs typeface="+mj-cs"/>
              </a:rPr>
            </a:br>
            <a:r>
              <a:rPr lang="en-US" sz="2800">
                <a:latin typeface="Times New Roman" charset="0"/>
                <a:ea typeface="+mj-ea"/>
                <a:cs typeface="+mj-cs"/>
              </a:rPr>
              <a:t>(RAWAT 3R - Pemantapan)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457200" y="1638301"/>
            <a:ext cx="8229600" cy="1814513"/>
          </a:xfrm>
        </p:spPr>
        <p:txBody>
          <a:bodyPr/>
          <a:lstStyle/>
          <a:p>
            <a:pPr eaLnBrk="1" hangingPunct="1"/>
            <a:r>
              <a:rPr lang="id-ID" sz="2000">
                <a:latin typeface="Times New Roman" charset="0"/>
              </a:rPr>
              <a:t>Membuat standard sehingga 3R (Seiri-Seiton-Seiso) bisa terjaga </a:t>
            </a:r>
          </a:p>
          <a:p>
            <a:pPr eaLnBrk="1" hangingPunct="1"/>
            <a:r>
              <a:rPr lang="id-ID" sz="2000">
                <a:latin typeface="Times New Roman" charset="0"/>
              </a:rPr>
              <a:t>Menetapkan penanggung jawab area yang akan menegur orang yang melanggar (rumah saya dikotori !!!)</a:t>
            </a:r>
          </a:p>
          <a:p>
            <a:pPr eaLnBrk="1" hangingPunct="1"/>
            <a:r>
              <a:rPr lang="id-ID" sz="2000">
                <a:latin typeface="Times New Roman" charset="0"/>
              </a:rPr>
              <a:t>Memperbaiki pilar 3R (Seiri-Seiton-Seiso)</a:t>
            </a:r>
            <a:endParaRPr lang="en-US" sz="2000">
              <a:latin typeface="Times New Roman" charset="0"/>
            </a:endParaRPr>
          </a:p>
          <a:p>
            <a:pPr eaLnBrk="1" hangingPunct="1">
              <a:buFontTx/>
              <a:buNone/>
            </a:pPr>
            <a:r>
              <a:rPr lang="en-US" sz="2000">
                <a:latin typeface="Times New Roman" charset="0"/>
              </a:rPr>
              <a:t>                    </a:t>
            </a:r>
          </a:p>
          <a:p>
            <a:pPr eaLnBrk="1" hangingPunct="1"/>
            <a:endParaRPr lang="en-US" sz="2000">
              <a:latin typeface="Times New Roman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16" y="3779839"/>
            <a:ext cx="4261338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7" descr="C:\Users\sentral sistem\AppData\Roaming\PixelMetrics\CaptureWiz\Temp\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343" y="4581525"/>
            <a:ext cx="1629508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505FF7-237E-49B8-8ECC-85462A1A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42818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7" y="381000"/>
            <a:ext cx="8214946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50935C-E93E-4DE4-BC4B-22F2A2DD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989786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82" y="260350"/>
            <a:ext cx="8014188" cy="623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170E0-5A45-4EA0-BF76-2844A21B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919752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Standard</a:t>
            </a:r>
          </a:p>
        </p:txBody>
      </p:sp>
      <p:pic>
        <p:nvPicPr>
          <p:cNvPr id="72706" name="Picture 8" descr="C:\Users\sentral sistem\AppData\Roaming\PixelMetrics\CaptureWiz\Temp\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39" y="1597026"/>
            <a:ext cx="70675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FB164E-1763-4421-BDF5-52337651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4463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nk-notebook-with-a-pen_1101-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1295400"/>
            <a:ext cx="41806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latin typeface="Abadi MT Condensed Extra Bold"/>
                <a:cs typeface="Abadi MT Condensed Extra Bold"/>
              </a:rPr>
              <a:t>Apa</a:t>
            </a:r>
            <a:r>
              <a:rPr lang="en-US" sz="4800" dirty="0">
                <a:latin typeface="Abadi MT Condensed Extra Bold"/>
                <a:cs typeface="Abadi MT Condensed Extra Bold"/>
              </a:rPr>
              <a:t> yang </a:t>
            </a:r>
            <a:r>
              <a:rPr lang="en-US" sz="4800" dirty="0" err="1">
                <a:latin typeface="Abadi MT Condensed Extra Bold"/>
                <a:cs typeface="Abadi MT Condensed Extra Bold"/>
              </a:rPr>
              <a:t>anda</a:t>
            </a:r>
            <a:r>
              <a:rPr lang="en-US" sz="4800" dirty="0">
                <a:latin typeface="Abadi MT Condensed Extra Bold"/>
                <a:cs typeface="Abadi MT Condensed Extra Bold"/>
              </a:rPr>
              <a:t> </a:t>
            </a:r>
            <a:r>
              <a:rPr lang="en-US" sz="4800" dirty="0" err="1">
                <a:latin typeface="Abadi MT Condensed Extra Bold"/>
                <a:cs typeface="Abadi MT Condensed Extra Bold"/>
              </a:rPr>
              <a:t>rasakan</a:t>
            </a:r>
            <a:endParaRPr lang="en-US" sz="4800" dirty="0">
              <a:latin typeface="Abadi MT Condensed Extra Bold"/>
              <a:cs typeface="Abadi MT Condensed Extra Bold"/>
            </a:endParaRPr>
          </a:p>
          <a:p>
            <a:pPr algn="ctr"/>
            <a:r>
              <a:rPr lang="en-US" sz="4800" dirty="0" err="1">
                <a:latin typeface="Abadi MT Condensed Extra Bold"/>
                <a:cs typeface="Abadi MT Condensed Extra Bold"/>
              </a:rPr>
              <a:t>Dengan</a:t>
            </a:r>
            <a:r>
              <a:rPr lang="en-US" sz="4800" dirty="0">
                <a:latin typeface="Abadi MT Condensed Extra Bold"/>
                <a:cs typeface="Abadi MT Condensed Extra Bold"/>
              </a:rPr>
              <a:t> </a:t>
            </a:r>
            <a:r>
              <a:rPr lang="en-US" sz="4800" dirty="0" err="1">
                <a:latin typeface="Abadi MT Condensed Extra Bold"/>
                <a:cs typeface="Abadi MT Condensed Extra Bold"/>
              </a:rPr>
              <a:t>kebiasaan</a:t>
            </a:r>
            <a:r>
              <a:rPr lang="en-US" sz="4800" dirty="0">
                <a:latin typeface="Abadi MT Condensed Extra Bold"/>
                <a:cs typeface="Abadi MT Condensed Extra Bold"/>
              </a:rPr>
              <a:t> </a:t>
            </a:r>
            <a:r>
              <a:rPr lang="en-US" sz="4800" dirty="0" err="1">
                <a:latin typeface="Abadi MT Condensed Extra Bold"/>
                <a:cs typeface="Abadi MT Condensed Extra Bold"/>
              </a:rPr>
              <a:t>seperti</a:t>
            </a:r>
            <a:r>
              <a:rPr lang="en-US" sz="4800" dirty="0">
                <a:latin typeface="Abadi MT Condensed Extra Bold"/>
                <a:cs typeface="Abadi MT Condensed Extra Bold"/>
              </a:rPr>
              <a:t> </a:t>
            </a:r>
            <a:r>
              <a:rPr lang="en-US" sz="4800" dirty="0" err="1">
                <a:latin typeface="Abadi MT Condensed Extra Bold"/>
                <a:cs typeface="Abadi MT Condensed Extra Bold"/>
              </a:rPr>
              <a:t>ini</a:t>
            </a:r>
            <a:r>
              <a:rPr lang="en-US" sz="4800" dirty="0">
                <a:latin typeface="Abadi MT Condensed Extra Bold"/>
                <a:cs typeface="Abadi MT Condensed Extra Bold"/>
              </a:rPr>
              <a:t>..?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8DA9E-F797-42FE-A5FD-136BEFE2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505209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407377" y="238125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r>
              <a:rPr lang="id-ID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Penyelesaian Masalah Selalu Diarahkan ke Sistem</a:t>
            </a:r>
            <a:br>
              <a:rPr lang="id-ID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id-ID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(Perbaikan lebih Sustainable)</a:t>
            </a:r>
          </a:p>
        </p:txBody>
      </p:sp>
      <p:pic>
        <p:nvPicPr>
          <p:cNvPr id="747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69" y="1555750"/>
            <a:ext cx="8037635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58B1AE-9BE8-4FFB-B74B-483AB64E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680215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77715" y="385763"/>
            <a:ext cx="8025912" cy="868362"/>
          </a:xfrm>
          <a:prstGeom prst="rect">
            <a:avLst/>
          </a:prstGeom>
          <a:noFill/>
        </p:spPr>
        <p:txBody>
          <a:bodyPr/>
          <a:lstStyle/>
          <a:p>
            <a:pPr marL="742950" lvl="1" indent="-285750" algn="ctr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Tx/>
              <a:buBlip>
                <a:blip r:embed="rId2"/>
              </a:buBlip>
              <a:defRPr/>
            </a:pPr>
            <a:r>
              <a:rPr lang="en-US" sz="44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Fase</a:t>
            </a: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III : </a:t>
            </a:r>
            <a:r>
              <a:rPr lang="en-US" sz="4400" kern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Evaluasi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44870" y="1635126"/>
            <a:ext cx="6714392" cy="4392613"/>
          </a:xfrm>
          <a:prstGeom prst="rect">
            <a:avLst/>
          </a:prstGeom>
          <a:noFill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None/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Meliputi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a.l</a:t>
            </a:r>
            <a:r>
              <a:rPr lang="en-US" sz="2800" kern="0" dirty="0">
                <a:latin typeface="+mn-lt"/>
                <a:ea typeface="+mn-ea"/>
                <a:cs typeface="+mn-cs"/>
              </a:rPr>
              <a:t>:</a:t>
            </a:r>
          </a:p>
          <a:p>
            <a:pPr marL="742950" lvl="1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en-US" sz="2800" kern="0" dirty="0" err="1">
                <a:latin typeface="+mn-lt"/>
                <a:ea typeface="+mn-ea"/>
                <a:cs typeface="+mn-cs"/>
              </a:rPr>
              <a:t>Seiketsu</a:t>
            </a:r>
            <a:r>
              <a:rPr lang="en-US" sz="2800" kern="0" dirty="0">
                <a:latin typeface="+mn-lt"/>
                <a:ea typeface="+mn-ea"/>
                <a:cs typeface="+mn-cs"/>
              </a:rPr>
              <a:t> (</a:t>
            </a:r>
            <a:r>
              <a:rPr lang="en-US" sz="2800" kern="0" dirty="0" err="1">
                <a:latin typeface="+mn-lt"/>
                <a:ea typeface="+mn-ea"/>
                <a:cs typeface="+mn-cs"/>
              </a:rPr>
              <a:t>Disiplin</a:t>
            </a:r>
            <a:r>
              <a:rPr lang="en-US" sz="2800" kern="0" dirty="0">
                <a:latin typeface="+mn-lt"/>
                <a:ea typeface="+mn-ea"/>
                <a:cs typeface="+mn-cs"/>
              </a:rPr>
              <a:t>)</a:t>
            </a:r>
          </a:p>
          <a:p>
            <a:pPr marL="1200150" lvl="2" indent="-285750" eaLnBrk="1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  <a:defRPr/>
            </a:pPr>
            <a:r>
              <a:rPr lang="id-ID" sz="2800" kern="0" dirty="0">
                <a:latin typeface="+mn-lt"/>
                <a:ea typeface="+mn-ea"/>
                <a:cs typeface="+mn-cs"/>
              </a:rPr>
              <a:t>Membangun budaya 5S </a:t>
            </a:r>
            <a:endParaRPr lang="en-US" sz="2800" kern="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82BBCB-53A2-46F4-A46F-4EC3AF9E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957700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Shitsuke</a:t>
            </a:r>
            <a:r>
              <a:rPr lang="en-US">
                <a:latin typeface="Times New Roman" charset="0"/>
                <a:ea typeface="+mj-ea"/>
                <a:cs typeface="+mj-cs"/>
              </a:rPr>
              <a:t> (Disiplin)</a:t>
            </a:r>
            <a:endParaRPr lang="id-ID">
              <a:latin typeface="Times New Roman" charset="0"/>
              <a:ea typeface="+mj-ea"/>
              <a:cs typeface="+mj-cs"/>
            </a:endParaRP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59020" y="1554163"/>
            <a:ext cx="8229600" cy="4792662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id-ID">
                <a:latin typeface="Times New Roman" charset="0"/>
              </a:rPr>
              <a:t>Partisipasi penuh dalam mengembangkan kebiasaan yang baik</a:t>
            </a:r>
            <a:endParaRPr lang="en-US">
              <a:latin typeface="Times New Roman" charset="0"/>
            </a:endParaRPr>
          </a:p>
          <a:p>
            <a:pPr eaLnBrk="1" hangingPunct="1"/>
            <a:r>
              <a:rPr lang="id-ID">
                <a:latin typeface="Times New Roman" charset="0"/>
              </a:rPr>
              <a:t>Pentingnya pembangunan teamwork untuk mengkoordinasikan 5S.</a:t>
            </a:r>
            <a:endParaRPr lang="en-US">
              <a:latin typeface="Times New Roman" charset="0"/>
            </a:endParaRPr>
          </a:p>
          <a:p>
            <a:pPr eaLnBrk="1" hangingPunct="1"/>
            <a:r>
              <a:rPr lang="id-ID">
                <a:latin typeface="Times New Roman" charset="0"/>
              </a:rPr>
              <a:t>Saling memotivasi dan saling belajar dari yang lain.</a:t>
            </a:r>
          </a:p>
          <a:p>
            <a:pPr eaLnBrk="1" hangingPunct="1">
              <a:buFontTx/>
              <a:buChar char="-"/>
            </a:pPr>
            <a:r>
              <a:rPr lang="id-ID">
                <a:latin typeface="Times New Roman" charset="0"/>
              </a:rPr>
              <a:t>Komunikasi dan umpan balik sebagai rutinitas sehari-hari</a:t>
            </a:r>
            <a:endParaRPr lang="en-US">
              <a:latin typeface="Times New Roman" charset="0"/>
            </a:endParaRPr>
          </a:p>
          <a:p>
            <a:pPr eaLnBrk="1" hangingPunct="1">
              <a:buFontTx/>
              <a:buChar char="-"/>
            </a:pPr>
            <a:r>
              <a:rPr lang="en-US">
                <a:latin typeface="Times New Roman" charset="0"/>
              </a:rPr>
              <a:t>Menuju terciptanya suatu KEBIASAAN yang rajin, yg pada akhirnya akan menjadi BUDAYA</a:t>
            </a:r>
          </a:p>
          <a:p>
            <a:pPr eaLnBrk="1" hangingPunct="1">
              <a:buFontTx/>
              <a:buNone/>
            </a:pPr>
            <a:endParaRPr lang="en-US">
              <a:latin typeface="Times New Roman" charset="0"/>
            </a:endParaRPr>
          </a:p>
          <a:p>
            <a:pPr eaLnBrk="1" hangingPunct="1">
              <a:buFontTx/>
              <a:buChar char="-"/>
            </a:pPr>
            <a:endParaRPr lang="id-ID">
              <a:latin typeface="Times New Roman" charset="0"/>
            </a:endParaRPr>
          </a:p>
          <a:p>
            <a:pPr eaLnBrk="1" hangingPunct="1">
              <a:buFontTx/>
              <a:buNone/>
            </a:pPr>
            <a:r>
              <a:rPr lang="id-ID">
                <a:latin typeface="Times New Roman" charset="0"/>
              </a:rPr>
              <a:t> </a:t>
            </a:r>
          </a:p>
        </p:txBody>
      </p:sp>
      <p:grpSp>
        <p:nvGrpSpPr>
          <p:cNvPr id="76803" name="Group 5"/>
          <p:cNvGrpSpPr>
            <a:grpSpLocks/>
          </p:cNvGrpSpPr>
          <p:nvPr/>
        </p:nvGrpSpPr>
        <p:grpSpPr bwMode="auto">
          <a:xfrm>
            <a:off x="1185497" y="4587875"/>
            <a:ext cx="6537080" cy="1587500"/>
            <a:chOff x="1979613" y="4751388"/>
            <a:chExt cx="6402387" cy="1587500"/>
          </a:xfrm>
        </p:grpSpPr>
        <p:sp>
          <p:nvSpPr>
            <p:cNvPr id="63493" name="Rectangle 17"/>
            <p:cNvSpPr>
              <a:spLocks noChangeArrowheads="1"/>
            </p:cNvSpPr>
            <p:nvPr/>
          </p:nvSpPr>
          <p:spPr bwMode="auto">
            <a:xfrm>
              <a:off x="1979613" y="4751388"/>
              <a:ext cx="6402387" cy="1587500"/>
            </a:xfrm>
            <a:prstGeom prst="rect">
              <a:avLst/>
            </a:prstGeom>
            <a:gradFill rotWithShape="1">
              <a:gsLst>
                <a:gs pos="0">
                  <a:srgbClr val="CCFFCC"/>
                </a:gs>
                <a:gs pos="100000">
                  <a:srgbClr val="CCFF99"/>
                </a:gs>
              </a:gsLst>
              <a:lin ang="5400000" scaled="1"/>
            </a:gradFill>
            <a:ln>
              <a:noFill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6805" name="Oval 32"/>
            <p:cNvSpPr>
              <a:spLocks noChangeArrowheads="1"/>
            </p:cNvSpPr>
            <p:nvPr/>
          </p:nvSpPr>
          <p:spPr bwMode="auto">
            <a:xfrm>
              <a:off x="2339975" y="4822825"/>
              <a:ext cx="1295400" cy="215900"/>
            </a:xfrm>
            <a:prstGeom prst="ellipse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/>
              <a:r>
                <a:rPr lang="en-US" altLang="ja-JP"/>
                <a:t>3S</a:t>
              </a:r>
            </a:p>
          </p:txBody>
        </p:sp>
        <p:sp>
          <p:nvSpPr>
            <p:cNvPr id="76806" name="AutoShape 28"/>
            <p:cNvSpPr>
              <a:spLocks noChangeArrowheads="1"/>
            </p:cNvSpPr>
            <p:nvPr/>
          </p:nvSpPr>
          <p:spPr bwMode="auto">
            <a:xfrm rot="-5400000">
              <a:off x="2889250" y="4845050"/>
              <a:ext cx="358775" cy="873125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lIns="90000" tIns="46800" rIns="90000" bIns="46800" anchor="ctr"/>
            <a:lstStyle/>
            <a:p>
              <a:pPr algn="ctr" eaLnBrk="1" hangingPunct="1"/>
              <a:r>
                <a:rPr lang="en-US" altLang="ja-JP" sz="2000"/>
                <a:t>Seiri</a:t>
              </a:r>
            </a:p>
          </p:txBody>
        </p:sp>
        <p:sp>
          <p:nvSpPr>
            <p:cNvPr id="76807" name="AutoShape 29"/>
            <p:cNvSpPr>
              <a:spLocks noChangeArrowheads="1"/>
            </p:cNvSpPr>
            <p:nvPr/>
          </p:nvSpPr>
          <p:spPr bwMode="auto">
            <a:xfrm rot="-5400000">
              <a:off x="2892425" y="5248275"/>
              <a:ext cx="358775" cy="866775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lIns="90000" tIns="46800" rIns="90000" bIns="46800" anchor="ctr"/>
            <a:lstStyle/>
            <a:p>
              <a:pPr algn="ctr" eaLnBrk="1" hangingPunct="1"/>
              <a:r>
                <a:rPr lang="en-US" altLang="ja-JP" sz="2000"/>
                <a:t>Seiton</a:t>
              </a:r>
            </a:p>
          </p:txBody>
        </p:sp>
        <p:sp>
          <p:nvSpPr>
            <p:cNvPr id="76808" name="AutoShape 18"/>
            <p:cNvSpPr>
              <a:spLocks noChangeArrowheads="1"/>
            </p:cNvSpPr>
            <p:nvPr/>
          </p:nvSpPr>
          <p:spPr bwMode="auto">
            <a:xfrm rot="-5400000">
              <a:off x="2891632" y="5655469"/>
              <a:ext cx="361950" cy="865187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lIns="90000" tIns="46800" rIns="90000" bIns="46800" anchor="ctr"/>
            <a:lstStyle/>
            <a:p>
              <a:pPr algn="ctr" eaLnBrk="1" hangingPunct="1"/>
              <a:r>
                <a:rPr lang="en-US" altLang="ja-JP" sz="2000"/>
                <a:t>Seisou</a:t>
              </a:r>
            </a:p>
          </p:txBody>
        </p:sp>
        <p:sp>
          <p:nvSpPr>
            <p:cNvPr id="76809" name="Rectangle 21"/>
            <p:cNvSpPr>
              <a:spLocks noChangeArrowheads="1"/>
            </p:cNvSpPr>
            <p:nvPr/>
          </p:nvSpPr>
          <p:spPr bwMode="auto">
            <a:xfrm>
              <a:off x="3581400" y="5160963"/>
              <a:ext cx="838200" cy="57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 eaLnBrk="1" hangingPunct="1"/>
              <a:r>
                <a:rPr lang="en-US" altLang="ja-JP" sz="1600"/>
                <a:t>Practice</a:t>
              </a:r>
            </a:p>
            <a:p>
              <a:pPr algn="ctr" eaLnBrk="1" hangingPunct="1"/>
              <a:r>
                <a:rPr lang="ja-JP" altLang="en-US"/>
                <a:t>＋</a:t>
              </a:r>
            </a:p>
          </p:txBody>
        </p:sp>
        <p:sp>
          <p:nvSpPr>
            <p:cNvPr id="76810" name="Oval 19"/>
            <p:cNvSpPr>
              <a:spLocks noChangeArrowheads="1"/>
            </p:cNvSpPr>
            <p:nvPr/>
          </p:nvSpPr>
          <p:spPr bwMode="auto">
            <a:xfrm>
              <a:off x="4543425" y="4822825"/>
              <a:ext cx="1008063" cy="215900"/>
            </a:xfrm>
            <a:prstGeom prst="ellipse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/>
              <a:r>
                <a:rPr lang="en-US" altLang="ja-JP"/>
                <a:t>1S</a:t>
              </a:r>
            </a:p>
          </p:txBody>
        </p:sp>
        <p:sp>
          <p:nvSpPr>
            <p:cNvPr id="76811" name="AutoShape 30"/>
            <p:cNvSpPr>
              <a:spLocks noChangeArrowheads="1"/>
            </p:cNvSpPr>
            <p:nvPr/>
          </p:nvSpPr>
          <p:spPr bwMode="auto">
            <a:xfrm rot="-5400000">
              <a:off x="4652169" y="5034757"/>
              <a:ext cx="793750" cy="1027112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lIns="90000" tIns="46800" rIns="90000" bIns="46800" anchor="ctr"/>
            <a:lstStyle/>
            <a:p>
              <a:pPr algn="ctr" eaLnBrk="1" hangingPunct="1"/>
              <a:r>
                <a:rPr lang="en-US" altLang="ja-JP" sz="2000"/>
                <a:t>Seiketsu</a:t>
              </a:r>
            </a:p>
          </p:txBody>
        </p:sp>
        <p:sp>
          <p:nvSpPr>
            <p:cNvPr id="76812" name="Rectangle 24"/>
            <p:cNvSpPr>
              <a:spLocks noChangeArrowheads="1"/>
            </p:cNvSpPr>
            <p:nvPr/>
          </p:nvSpPr>
          <p:spPr bwMode="auto">
            <a:xfrm>
              <a:off x="5562600" y="4967288"/>
              <a:ext cx="1160463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 eaLnBrk="1" hangingPunct="1">
                <a:lnSpc>
                  <a:spcPts val="1600"/>
                </a:lnSpc>
              </a:pPr>
              <a:r>
                <a:rPr lang="en-US" altLang="ja-JP" sz="1600"/>
                <a:t>Observe </a:t>
              </a:r>
            </a:p>
            <a:p>
              <a:pPr algn="ctr" eaLnBrk="1" hangingPunct="1">
                <a:lnSpc>
                  <a:spcPts val="1600"/>
                </a:lnSpc>
              </a:pPr>
              <a:r>
                <a:rPr lang="en-US" altLang="ja-JP" sz="1600"/>
                <a:t>the agreements</a:t>
              </a:r>
            </a:p>
          </p:txBody>
        </p:sp>
        <p:sp>
          <p:nvSpPr>
            <p:cNvPr id="76813" name="Rectangle 22"/>
            <p:cNvSpPr>
              <a:spLocks noChangeArrowheads="1"/>
            </p:cNvSpPr>
            <p:nvPr/>
          </p:nvSpPr>
          <p:spPr bwMode="auto">
            <a:xfrm>
              <a:off x="5897563" y="5470525"/>
              <a:ext cx="576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 eaLnBrk="1" hangingPunct="1"/>
              <a:r>
                <a:rPr lang="ja-JP" altLang="en-US"/>
                <a:t>＋</a:t>
              </a:r>
            </a:p>
          </p:txBody>
        </p:sp>
        <p:sp>
          <p:nvSpPr>
            <p:cNvPr id="76814" name="Oval 20"/>
            <p:cNvSpPr>
              <a:spLocks noChangeArrowheads="1"/>
            </p:cNvSpPr>
            <p:nvPr/>
          </p:nvSpPr>
          <p:spPr bwMode="auto">
            <a:xfrm>
              <a:off x="6877050" y="4822825"/>
              <a:ext cx="1008063" cy="215900"/>
            </a:xfrm>
            <a:prstGeom prst="ellipse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/>
              <a:r>
                <a:rPr lang="en-US" altLang="ja-JP"/>
                <a:t>1S</a:t>
              </a:r>
            </a:p>
          </p:txBody>
        </p:sp>
        <p:sp>
          <p:nvSpPr>
            <p:cNvPr id="76815" name="AutoShape 31"/>
            <p:cNvSpPr>
              <a:spLocks noChangeArrowheads="1"/>
            </p:cNvSpPr>
            <p:nvPr/>
          </p:nvSpPr>
          <p:spPr bwMode="auto">
            <a:xfrm rot="-5400000">
              <a:off x="7309644" y="4950619"/>
              <a:ext cx="773112" cy="1219200"/>
            </a:xfrm>
            <a:prstGeom prst="roundRect">
              <a:avLst>
                <a:gd name="adj" fmla="val 16667"/>
              </a:avLst>
            </a:prstGeom>
            <a:solidFill>
              <a:srgbClr val="99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lIns="90000" tIns="46800" rIns="90000" bIns="46800" anchor="ctr"/>
            <a:lstStyle/>
            <a:p>
              <a:pPr algn="ctr" eaLnBrk="1" hangingPunct="1"/>
              <a:r>
                <a:rPr lang="en-US" altLang="ja-JP"/>
                <a:t>Shits</a:t>
              </a:r>
              <a:r>
                <a:rPr lang="id-ID" altLang="ja-JP"/>
                <a:t>u</a:t>
              </a:r>
              <a:r>
                <a:rPr lang="en-US" altLang="ja-JP"/>
                <a:t>ke</a:t>
              </a:r>
            </a:p>
            <a:p>
              <a:pPr algn="ctr" eaLnBrk="1" hangingPunct="1"/>
              <a:r>
                <a:rPr lang="en-US" altLang="ja-JP"/>
                <a:t>(Discipline)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3AE2CB-AD89-45C8-AE5A-137E850B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801096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Merubah Budaya</a:t>
            </a: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>
          <a:xfrm>
            <a:off x="457200" y="1733550"/>
            <a:ext cx="8229600" cy="3695700"/>
          </a:xfrm>
        </p:spPr>
        <p:txBody>
          <a:bodyPr/>
          <a:lstStyle/>
          <a:p>
            <a:pPr eaLnBrk="1" hangingPunct="1"/>
            <a:r>
              <a:rPr lang="id-ID" sz="2800">
                <a:latin typeface="Times New Roman" charset="0"/>
              </a:rPr>
              <a:t>Merubah budaya, merubah kebiasaan</a:t>
            </a:r>
          </a:p>
          <a:p>
            <a:pPr eaLnBrk="1" hangingPunct="1"/>
            <a:r>
              <a:rPr lang="id-ID" sz="2800">
                <a:latin typeface="Times New Roman" charset="0"/>
              </a:rPr>
              <a:t>Merubah budaya bisa dilakukan dengan 2 cara</a:t>
            </a:r>
          </a:p>
          <a:p>
            <a:pPr lvl="1" eaLnBrk="1" hangingPunct="1"/>
            <a:r>
              <a:rPr lang="en-US" b="1">
                <a:latin typeface="Times New Roman" charset="0"/>
              </a:rPr>
              <a:t>Penyadaran</a:t>
            </a:r>
          </a:p>
          <a:p>
            <a:pPr marL="1341438" lvl="3" indent="-260350" eaLnBrk="1" hangingPunct="1"/>
            <a:r>
              <a:rPr lang="en-US" sz="2800">
                <a:latin typeface="Times New Roman" charset="0"/>
              </a:rPr>
              <a:t>Memberikan training, motivasi,</a:t>
            </a:r>
            <a:r>
              <a:rPr lang="id-ID" sz="2800">
                <a:latin typeface="Times New Roman" charset="0"/>
              </a:rPr>
              <a:t> memberikan contoh, peduli terhadap manusia, menciptakan suasana kerja yang nyaman </a:t>
            </a:r>
            <a:endParaRPr lang="en-US" sz="2800">
              <a:latin typeface="Times New Roman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79831" y="5086350"/>
            <a:ext cx="2514600" cy="14097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51E66B-F77A-4433-9B57-2E319078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104719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Title 1"/>
          <p:cNvSpPr>
            <a:spLocks noGrp="1"/>
          </p:cNvSpPr>
          <p:nvPr>
            <p:ph type="title"/>
          </p:nvPr>
        </p:nvSpPr>
        <p:spPr bwMode="auto">
          <a:xfrm>
            <a:off x="509954" y="323850"/>
            <a:ext cx="8229600" cy="11430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Merubah Budaya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365250"/>
            <a:ext cx="8229600" cy="4525963"/>
          </a:xfrm>
        </p:spPr>
        <p:txBody>
          <a:bodyPr rtlCol="0">
            <a:normAutofit/>
          </a:bodyPr>
          <a:lstStyle/>
          <a:p>
            <a:pPr lvl="1" indent="-18288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id-ID" dirty="0">
                <a:ea typeface="+mn-ea"/>
              </a:rPr>
              <a:t>- </a:t>
            </a:r>
            <a:r>
              <a:rPr lang="en-US" b="1" dirty="0" err="1">
                <a:ea typeface="+mn-ea"/>
              </a:rPr>
              <a:t>Pemaksaan</a:t>
            </a:r>
            <a:endParaRPr lang="en-US" b="1" dirty="0">
              <a:ea typeface="+mn-ea"/>
            </a:endParaRPr>
          </a:p>
          <a:p>
            <a:pPr marL="628650" lvl="2" indent="39688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 err="1">
                <a:ea typeface="+mn-ea"/>
              </a:rPr>
              <a:t>Menguatkan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sistem</a:t>
            </a:r>
            <a:r>
              <a:rPr lang="en-US" dirty="0">
                <a:ea typeface="+mn-ea"/>
              </a:rPr>
              <a:t> reminder </a:t>
            </a:r>
            <a:r>
              <a:rPr lang="en-US" dirty="0" err="1">
                <a:ea typeface="+mn-ea"/>
              </a:rPr>
              <a:t>hingga</a:t>
            </a:r>
            <a:r>
              <a:rPr lang="en-US" dirty="0">
                <a:ea typeface="+mn-ea"/>
              </a:rPr>
              <a:t> punishment (</a:t>
            </a:r>
            <a:r>
              <a:rPr lang="en-US" dirty="0" err="1">
                <a:ea typeface="+mn-ea"/>
              </a:rPr>
              <a:t>pemberian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sanksi</a:t>
            </a:r>
            <a:r>
              <a:rPr lang="en-US" dirty="0">
                <a:ea typeface="+mn-ea"/>
              </a:rPr>
              <a:t>).</a:t>
            </a:r>
            <a:r>
              <a:rPr lang="id-ID" dirty="0">
                <a:ea typeface="+mn-ea"/>
              </a:rPr>
              <a:t> Tahapan kinerja:</a:t>
            </a:r>
          </a:p>
          <a:p>
            <a:pPr marL="731520" lvl="2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</a:rPr>
              <a:t>DIPAKSA (Manusia pada dasarnya malas)</a:t>
            </a:r>
          </a:p>
          <a:p>
            <a:pPr marL="731520" lvl="2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</a:rPr>
              <a:t>TERPAKSA (Kendali dengan sistem)</a:t>
            </a:r>
          </a:p>
          <a:p>
            <a:pPr marL="731520" lvl="2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</a:rPr>
              <a:t>BISA ( Proses pembelajaran sampai Tahu)</a:t>
            </a:r>
          </a:p>
          <a:p>
            <a:pPr marL="731520" lvl="2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</a:rPr>
              <a:t>BIASA (Sikap yang termotivasi)</a:t>
            </a:r>
          </a:p>
          <a:p>
            <a:pPr marL="731520" lvl="2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</a:rPr>
              <a:t>BUDAYA (Perilaku yang mengarah pada belief)</a:t>
            </a:r>
          </a:p>
          <a:p>
            <a:pPr marL="725488" lvl="2" indent="0" eaLnBrk="1" fontAlgn="auto" hangingPunct="1">
              <a:spcAft>
                <a:spcPts val="0"/>
              </a:spcAft>
              <a:buFontTx/>
              <a:buNone/>
              <a:defRPr/>
            </a:pPr>
            <a:endParaRPr lang="id-ID" dirty="0">
              <a:ea typeface="+mn-ea"/>
            </a:endParaRPr>
          </a:p>
          <a:p>
            <a:pPr marL="1182688" lvl="3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63969" y="4629150"/>
            <a:ext cx="5416062" cy="1676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tx1"/>
                </a:solidFill>
              </a:rPr>
              <a:t>Pelaksanaan</a:t>
            </a:r>
            <a:r>
              <a:rPr lang="en-US" sz="1800" dirty="0">
                <a:solidFill>
                  <a:schemeClr val="tx1"/>
                </a:solidFill>
              </a:rPr>
              <a:t> audit, </a:t>
            </a:r>
            <a:r>
              <a:rPr lang="en-US" sz="1800" dirty="0" err="1">
                <a:solidFill>
                  <a:schemeClr val="tx1"/>
                </a:solidFill>
              </a:rPr>
              <a:t>hukuman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sosial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berupa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foto</a:t>
            </a:r>
            <a:r>
              <a:rPr lang="en-US" sz="1800" dirty="0">
                <a:solidFill>
                  <a:schemeClr val="tx1"/>
                </a:solidFill>
              </a:rPr>
              <a:t> area </a:t>
            </a:r>
            <a:r>
              <a:rPr lang="en-US" sz="1800" dirty="0" err="1">
                <a:solidFill>
                  <a:schemeClr val="tx1"/>
                </a:solidFill>
              </a:rPr>
              <a:t>terjelek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hukuman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membersihkan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wc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karyawan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dll</a:t>
            </a:r>
            <a:r>
              <a:rPr lang="en-US" sz="1800" dirty="0">
                <a:solidFill>
                  <a:schemeClr val="tx1"/>
                </a:solidFill>
              </a:rPr>
              <a:t>. Punishment </a:t>
            </a:r>
            <a:r>
              <a:rPr lang="en-US" sz="1800" dirty="0" err="1">
                <a:solidFill>
                  <a:schemeClr val="tx1"/>
                </a:solidFill>
              </a:rPr>
              <a:t>harus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juga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diimbangi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dengan</a:t>
            </a:r>
            <a:r>
              <a:rPr lang="en-US" sz="1800" dirty="0">
                <a:solidFill>
                  <a:schemeClr val="tx1"/>
                </a:solidFill>
              </a:rPr>
              <a:t> reward (</a:t>
            </a:r>
            <a:r>
              <a:rPr lang="en-US" sz="1800" dirty="0" err="1">
                <a:solidFill>
                  <a:schemeClr val="tx1"/>
                </a:solidFill>
              </a:rPr>
              <a:t>penghargaan</a:t>
            </a:r>
            <a:r>
              <a:rPr lang="id-ID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0FBECE-BE19-4631-B0A9-CD822C5D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579146837"/>
      </p:ext>
    </p:extLst>
  </p:cSld>
  <p:clrMapOvr>
    <a:masterClrMapping/>
  </p:clrMapOvr>
  <p:transition>
    <p:wipe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3" name="Object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000758"/>
              </p:ext>
            </p:extLst>
          </p:nvPr>
        </p:nvGraphicFramePr>
        <p:xfrm>
          <a:off x="1113692" y="838200"/>
          <a:ext cx="6506308" cy="500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Clip" r:id="rId3" imgW="6503988" imgH="4368800" progId="">
                  <p:embed/>
                </p:oleObj>
              </mc:Choice>
              <mc:Fallback>
                <p:oleObj name="Clip" r:id="rId3" imgW="6503988" imgH="4368800" progId="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692" y="838200"/>
                        <a:ext cx="6506308" cy="500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114800" y="2185243"/>
            <a:ext cx="2339102" cy="25391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Audit  </a:t>
            </a:r>
            <a:r>
              <a:rPr lang="en-US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1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/>
                <a:cs typeface="Arial Black"/>
              </a:rPr>
              <a:t>5R</a:t>
            </a:r>
            <a:endParaRPr lang="en-US" sz="11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/>
              <a:cs typeface="Arial Black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730C67-B8E9-4AC4-8768-AF08374D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4159297442"/>
      </p:ext>
    </p:extLst>
  </p:cSld>
  <p:clrMapOvr>
    <a:masterClrMapping/>
  </p:clrMapOvr>
  <p:transition>
    <p:cover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Pencapaian 5S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ln>
            <a:miter lim="800000"/>
            <a:headEnd/>
            <a:tailEnd/>
          </a:ln>
        </p:spPr>
        <p:txBody>
          <a:bodyPr rtlCol="0">
            <a:normAutofit/>
          </a:bodyPr>
          <a:lstStyle/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  <a:cs typeface="+mn-cs"/>
              </a:rPr>
              <a:t>Sudahkah ada perbaikan di area kerja ?</a:t>
            </a: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  <a:cs typeface="+mn-cs"/>
              </a:rPr>
              <a:t>Apakah terjadi penurunan </a:t>
            </a:r>
            <a:r>
              <a:rPr lang="en-US" dirty="0" err="1">
                <a:ea typeface="+mn-ea"/>
                <a:cs typeface="+mn-cs"/>
              </a:rPr>
              <a:t>pemborosan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waktu</a:t>
            </a:r>
            <a:r>
              <a:rPr lang="id-ID" dirty="0">
                <a:ea typeface="+mn-ea"/>
                <a:cs typeface="+mn-cs"/>
              </a:rPr>
              <a:t>?</a:t>
            </a: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  <a:cs typeface="+mn-cs"/>
              </a:rPr>
              <a:t>Apakah terjadi pe</a:t>
            </a:r>
            <a:r>
              <a:rPr lang="en-US" dirty="0" err="1">
                <a:ea typeface="+mn-ea"/>
                <a:cs typeface="+mn-cs"/>
              </a:rPr>
              <a:t>nurun</a:t>
            </a:r>
            <a:r>
              <a:rPr lang="id-ID" dirty="0">
                <a:ea typeface="+mn-ea"/>
                <a:cs typeface="+mn-cs"/>
              </a:rPr>
              <a:t>an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tingkat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kerusakan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produk</a:t>
            </a:r>
            <a:r>
              <a:rPr lang="id-ID" dirty="0">
                <a:ea typeface="+mn-ea"/>
                <a:cs typeface="+mn-cs"/>
              </a:rPr>
              <a:t>?</a:t>
            </a: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  <a:cs typeface="+mn-cs"/>
              </a:rPr>
              <a:t>Apakah </a:t>
            </a:r>
            <a:r>
              <a:rPr lang="en-US" dirty="0" err="1">
                <a:ea typeface="+mn-ea"/>
                <a:cs typeface="+mn-cs"/>
              </a:rPr>
              <a:t>resiko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kecelakaan</a:t>
            </a:r>
            <a:r>
              <a:rPr lang="id-ID" dirty="0">
                <a:ea typeface="+mn-ea"/>
                <a:cs typeface="+mn-cs"/>
              </a:rPr>
              <a:t> kerja menurun?</a:t>
            </a:r>
            <a:endParaRPr lang="en-US" dirty="0">
              <a:ea typeface="+mn-ea"/>
              <a:cs typeface="+mn-cs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  <a:cs typeface="+mn-cs"/>
              </a:rPr>
              <a:t>Apakah 5S telah membudaya pada karyawan ?</a:t>
            </a: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d-ID" dirty="0">
                <a:ea typeface="+mn-ea"/>
                <a:cs typeface="+mn-cs"/>
              </a:rPr>
              <a:t>Sudahkah perusahaan Anda menjadi nomor 1 dalam 5S?</a:t>
            </a: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cs"/>
            </a:endParaRPr>
          </a:p>
          <a:p>
            <a:pPr marL="182880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id-ID" dirty="0"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90F40D-6F73-4710-AE09-4B7E7F15E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2152669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 bwMode="auto">
          <a:xfrm>
            <a:off x="4870939" y="5391150"/>
            <a:ext cx="2637692" cy="70485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sz="2800">
                <a:latin typeface="Times New Roman" charset="0"/>
                <a:ea typeface="+mj-ea"/>
                <a:cs typeface="+mj-cs"/>
              </a:rPr>
              <a:t>Red tag dan Denda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241181" y="247650"/>
            <a:ext cx="679352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>
              <a:defRPr/>
            </a:pPr>
            <a:r>
              <a:rPr lang="id-ID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Audit secara berkala untuk mengingatkan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896816" y="5391150"/>
            <a:ext cx="263769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id-ID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Audit 5S</a:t>
            </a:r>
          </a:p>
        </p:txBody>
      </p:sp>
      <p:pic>
        <p:nvPicPr>
          <p:cNvPr id="83972" name="Picture 8" descr="C:\Users\sentral sistem\AppData\Roaming\PixelMetrics\CaptureWiz\Temp\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35" y="1733550"/>
            <a:ext cx="6611815" cy="36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22FD1F-D3BA-4880-AE61-F5F8A3B5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484422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 bwMode="auto">
          <a:xfrm>
            <a:off x="668215" y="266700"/>
            <a:ext cx="8229600" cy="89535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b="1">
                <a:latin typeface="Times New Roman" charset="0"/>
                <a:ea typeface="+mj-ea"/>
                <a:cs typeface="+mj-cs"/>
              </a:rPr>
              <a:t>Papan Patroli</a:t>
            </a:r>
          </a:p>
        </p:txBody>
      </p:sp>
      <p:pic>
        <p:nvPicPr>
          <p:cNvPr id="84994" name="Picture 40" descr="C:\Users\sentral sistem\AppData\Roaming\PixelMetrics\CaptureWiz\Temp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1" y="1370013"/>
            <a:ext cx="7740162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429C1-9C9C-4D9F-972B-74671549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928543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>
                <a:latin typeface="Times New Roman" charset="0"/>
                <a:ea typeface="+mj-ea"/>
                <a:cs typeface="+mj-cs"/>
              </a:rPr>
              <a:t>LOMBA 5S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5123" y="15319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endParaRPr lang="id-ID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5462" y="1570038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d-ID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Menciptakan dan memelihara 5S</a:t>
            </a:r>
          </a:p>
        </p:txBody>
      </p:sp>
      <p:sp>
        <p:nvSpPr>
          <p:cNvPr id="86020" name="Rectangle 7"/>
          <p:cNvSpPr>
            <a:spLocks noChangeArrowheads="1"/>
          </p:cNvSpPr>
          <p:nvPr/>
        </p:nvSpPr>
        <p:spPr bwMode="auto">
          <a:xfrm>
            <a:off x="1512277" y="5910264"/>
            <a:ext cx="6034454" cy="452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id-ID"/>
              <a:t>Tim pemenang</a:t>
            </a:r>
          </a:p>
        </p:txBody>
      </p:sp>
      <p:pic>
        <p:nvPicPr>
          <p:cNvPr id="86021" name="Picture 8" descr="C:\Users\sentral sistem\AppData\Roaming\PixelMetrics\CaptureWiz\Temp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28" y="2435226"/>
            <a:ext cx="5912826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70E566-D117-4667-816B-2ADC3509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8981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nk-polaroid-photo-with-card_1101-259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7" t="9178" r="8695" b="2173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1316" y="1600200"/>
            <a:ext cx="4571684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Komentar</a:t>
            </a:r>
            <a:r>
              <a:rPr lang="en-US" sz="2400" b="1" dirty="0"/>
              <a:t> </a:t>
            </a:r>
            <a:r>
              <a:rPr lang="en-US" sz="2400" b="1" dirty="0" err="1"/>
              <a:t>apa</a:t>
            </a:r>
            <a:r>
              <a:rPr lang="en-US" sz="2400" b="1" dirty="0"/>
              <a:t> yang </a:t>
            </a:r>
            <a:r>
              <a:rPr lang="en-US" sz="2400" b="1" dirty="0" err="1"/>
              <a:t>anda</a:t>
            </a:r>
            <a:r>
              <a:rPr lang="en-US" sz="2400" b="1" dirty="0"/>
              <a:t> </a:t>
            </a:r>
            <a:r>
              <a:rPr lang="en-US" sz="2400" b="1" dirty="0" err="1"/>
              <a:t>berikan</a:t>
            </a:r>
            <a:r>
              <a:rPr lang="en-US" sz="2400" b="1" dirty="0"/>
              <a:t> :</a:t>
            </a:r>
          </a:p>
          <a:p>
            <a:endParaRPr lang="en-US" sz="2400" b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……………………………………………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……………………………………………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……………………………………………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…………………………………………...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……………………………………………</a:t>
            </a:r>
          </a:p>
        </p:txBody>
      </p:sp>
      <p:pic>
        <p:nvPicPr>
          <p:cNvPr id="6" name="Picture 5" descr="WhatsApp Image 2017-08-09 at 10.59.19 (3)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3544">
            <a:off x="290330" y="1235071"/>
            <a:ext cx="3681107" cy="35706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6FAB25-0D0F-48EE-BF10-67DDBC99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175795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45527" y="366713"/>
            <a:ext cx="7367954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id-ID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Reward-Punishment </a:t>
            </a:r>
            <a:endParaRPr lang="id-ID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7042" name="Picture 3" descr="E:\DCIM\100KM883\100_05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6" y="1911350"/>
            <a:ext cx="2778369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2114550" y="5795963"/>
            <a:ext cx="20574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id-ID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Punisment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292969" y="5867400"/>
            <a:ext cx="20574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id-ID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Reward</a:t>
            </a:r>
          </a:p>
        </p:txBody>
      </p:sp>
      <p:pic>
        <p:nvPicPr>
          <p:cNvPr id="87045" name="Picture 8" descr="C:\Users\sentral sistem\AppData\Roaming\PixelMetrics\CaptureWiz\Temp\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23" y="1698625"/>
            <a:ext cx="6097466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B424F4-5403-4621-9BDC-8AEBE7D2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47324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2196256" y="16490047"/>
            <a:ext cx="7191354" cy="64633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  <a:ea typeface="+mn-ea"/>
                <a:cs typeface="+mn-cs"/>
              </a:rPr>
              <a:t>idak ada yang bisa lebih buruk bagi keberhasilan implementasi 5S daripada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69512" y="16707534"/>
            <a:ext cx="12530482" cy="64633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>
                <a:cs typeface="+mn-cs"/>
              </a:rPr>
              <a:t>have managers who </a:t>
            </a:r>
            <a:r>
              <a:rPr lang="ja-JP" altLang="en-US">
                <a:cs typeface="+mn-cs"/>
              </a:rPr>
              <a:t>“</a:t>
            </a:r>
            <a:r>
              <a:rPr lang="en-US">
                <a:cs typeface="+mn-cs"/>
              </a:rPr>
              <a:t>pass the 5S implementation buck</a:t>
            </a:r>
            <a:r>
              <a:rPr lang="ja-JP" altLang="en-US">
                <a:cs typeface="+mn-cs"/>
              </a:rPr>
              <a:t>”</a:t>
            </a:r>
            <a:r>
              <a:rPr lang="en-US">
                <a:cs typeface="+mn-cs"/>
              </a:rPr>
              <a:t> to their memiliki manajer yang "lulus buck implementasi 5S" untuk mereka </a:t>
            </a:r>
          </a:p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170821" y="16925022"/>
            <a:ext cx="15146507" cy="646331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  <a:ea typeface="+mn-ea"/>
                <a:cs typeface="+mn-cs"/>
              </a:rPr>
              <a:t>subordinates. bawahan. Company managers must take a strong leadership role in Perusahaan manajer harus mengambil peran kepemimpinan yang kuat dalam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2161075" y="17281010"/>
            <a:ext cx="8140946" cy="369332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  <a:ea typeface="+mn-ea"/>
                <a:cs typeface="+mn-cs"/>
              </a:rPr>
              <a:t>5S promotional meetings and other 5S events. Promosi 5S 5S rapat dan acara lainnya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-334108" y="1504951"/>
          <a:ext cx="6307015" cy="308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2409092" y="4349088"/>
          <a:ext cx="6435969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8071" name="Picture 8" descr="D:\10. lainnya\imagesRR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66" y="1724025"/>
            <a:ext cx="606669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 descr="D:\10. lainnya\imagesRR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36" y="5629275"/>
            <a:ext cx="606669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8" descr="D:\10. lainnya\imagesRR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1" y="4486275"/>
            <a:ext cx="606669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Picture 8" descr="D:\10. lainnya\imagesRR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20" y="2771775"/>
            <a:ext cx="606669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5" name="Picture 8" descr="D:\10. lainnya\imagesRR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914775"/>
            <a:ext cx="606669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35162" y="338435"/>
            <a:ext cx="7803338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id-ID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anose="02020603050405020304" pitchFamily="18" charset="0"/>
                <a:ea typeface="+mn-ea"/>
                <a:cs typeface="+mn-cs"/>
              </a:rPr>
              <a:t>Kunci Keberhasilan 5S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62DE3-E4B0-46FA-8012-DF07D1BBB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36108265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Times New Roman" charset="0"/>
                <a:ea typeface="+mj-ea"/>
                <a:cs typeface="+mj-cs"/>
              </a:rPr>
              <a:t>GOAL</a:t>
            </a:r>
          </a:p>
        </p:txBody>
      </p:sp>
      <p:sp>
        <p:nvSpPr>
          <p:cNvPr id="90114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339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3000">
                <a:latin typeface="Times New Roman" charset="0"/>
              </a:rPr>
              <a:t>Safety : Tempat kerja yang tertata baik akan menghindarkan terjadinya perilaku dan kondisi tidak aman</a:t>
            </a:r>
          </a:p>
          <a:p>
            <a:pPr eaLnBrk="1" hangingPunct="1"/>
            <a:r>
              <a:rPr lang="en-US" sz="3000">
                <a:latin typeface="Times New Roman" charset="0"/>
              </a:rPr>
              <a:t>Productivity : Akan meningkatkan produktivitas kerja karena suasana kerja nyaman</a:t>
            </a:r>
          </a:p>
          <a:p>
            <a:pPr eaLnBrk="1" hangingPunct="1"/>
            <a:r>
              <a:rPr lang="en-US" sz="3000">
                <a:latin typeface="Times New Roman" charset="0"/>
              </a:rPr>
              <a:t>Quality : Akan menciptakan kemudahan dan ketelitian dalam bekerja</a:t>
            </a:r>
          </a:p>
          <a:p>
            <a:pPr eaLnBrk="1" hangingPunct="1"/>
            <a:r>
              <a:rPr lang="en-US" sz="3000">
                <a:latin typeface="Times New Roman" charset="0"/>
              </a:rPr>
              <a:t>Lingkungan : Akan mempermudah dalam hal membersihkan dan merapihkan tempat kerja setiap hari</a:t>
            </a:r>
          </a:p>
          <a:p>
            <a:pPr eaLnBrk="1" hangingPunct="1">
              <a:buFontTx/>
              <a:buNone/>
            </a:pPr>
            <a:endParaRPr lang="en-US">
              <a:latin typeface="Times New Roman" charset="0"/>
            </a:endParaRPr>
          </a:p>
          <a:p>
            <a:pPr eaLnBrk="1" hangingPunct="1"/>
            <a:endParaRPr lang="en-US">
              <a:latin typeface="Times New Roman" charset="0"/>
            </a:endParaRPr>
          </a:p>
          <a:p>
            <a:pPr eaLnBrk="1" hangingPunct="1"/>
            <a:endParaRPr lang="en-US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5A80BF-589F-4716-AF50-3F40159C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430509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281354" y="590550"/>
            <a:ext cx="8862646" cy="2286000"/>
          </a:xfrm>
        </p:spPr>
        <p:txBody>
          <a:bodyPr rtlCol="0">
            <a:normAutofit/>
          </a:bodyPr>
          <a:lstStyle/>
          <a:p>
            <a:pPr marL="182880" indent="-182880" algn="ctr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id-ID" sz="4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BERSIAPLAH UNTUK PERBAIKAN  YANG LEBIH BAIK DENGAN 5S</a:t>
            </a:r>
          </a:p>
          <a:p>
            <a:pPr marL="182880" indent="-182880" algn="ctr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id-ID" sz="4800" dirty="0">
              <a:ea typeface="+mn-ea"/>
              <a:cs typeface="+mn-cs"/>
            </a:endParaRPr>
          </a:p>
          <a:p>
            <a:pPr marL="182880" indent="-182880" algn="ctr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id-ID" sz="4800" dirty="0">
              <a:ea typeface="+mn-ea"/>
              <a:cs typeface="+mn-cs"/>
            </a:endParaRPr>
          </a:p>
        </p:txBody>
      </p:sp>
      <p:pic>
        <p:nvPicPr>
          <p:cNvPr id="91138" name="Picture 3" descr="D:\10. lainnya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3" y="2895600"/>
            <a:ext cx="615461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2B06E5-0CF3-4E85-B21F-C1FFF69D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642998036"/>
      </p:ext>
    </p:extLst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3" descr="D:\t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6"/>
            <a:ext cx="5627077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2" name="TextBox 6"/>
          <p:cNvSpPr txBox="1">
            <a:spLocks noChangeArrowheads="1"/>
          </p:cNvSpPr>
          <p:nvPr/>
        </p:nvSpPr>
        <p:spPr bwMode="auto">
          <a:xfrm>
            <a:off x="4120662" y="1"/>
            <a:ext cx="5011615" cy="83099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800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110404" y="928688"/>
            <a:ext cx="5033596" cy="5929312"/>
          </a:xfrm>
          <a:prstGeom prst="rect">
            <a:avLst/>
          </a:prstGeom>
          <a:solidFill>
            <a:schemeClr val="tx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Jangan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Lupa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: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  <a:p>
            <a:pPr marL="266700" indent="-266700"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ISI SURVEY KEPUASAN PELANGGAN</a:t>
            </a:r>
          </a:p>
          <a:p>
            <a:pPr marL="266700" indent="-266700"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COPY DAFTAR HADIR PESERTA UNTUK SERTIFIKAT</a:t>
            </a:r>
          </a:p>
          <a:p>
            <a:pPr marL="266700" indent="-266700"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  <a:p>
            <a:pPr marL="266700" indent="-266700"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DAFTAR KE MAILING LIST Sentral Sistem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berdiskusi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para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profesional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konsultan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dan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berbagai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pihak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terkait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  <a:p>
            <a:pPr marL="625475" lvl="1" indent="-358775" eaLnBrk="1" hangingPunct="1">
              <a:lnSpc>
                <a:spcPct val="65000"/>
              </a:lnSpc>
              <a:spcBef>
                <a:spcPct val="85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hse-community@sentral-sistem.com </a:t>
            </a:r>
          </a:p>
          <a:p>
            <a:pPr marL="625475" lvl="1" indent="-358775" eaLnBrk="1" hangingPunct="1">
              <a:lnSpc>
                <a:spcPct val="65000"/>
              </a:lnSpc>
              <a:spcBef>
                <a:spcPct val="85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quality-technique@sentral-sistem.com </a:t>
            </a:r>
          </a:p>
          <a:p>
            <a:pPr marL="625475" lvl="1" indent="-358775" eaLnBrk="1" hangingPunct="1">
              <a:lnSpc>
                <a:spcPct val="65000"/>
              </a:lnSpc>
              <a:spcBef>
                <a:spcPct val="850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business-improvement@sentral-sistem.com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  <a:defRPr/>
            </a:pPr>
            <a:endParaRPr lang="en-US" sz="1600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0" lvl="1"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Arial" pitchFamily="34" charset="0"/>
              </a:rPr>
              <a:t>SEGERA IMPLEMENTASIKAN PELATIHAN INI DI PERUSAHAAN ANDA</a:t>
            </a:r>
          </a:p>
          <a:p>
            <a:pPr lvl="1" indent="-457200" eaLnBrk="1" hangingPunct="1">
              <a:lnSpc>
                <a:spcPct val="65000"/>
              </a:lnSpc>
              <a:spcBef>
                <a:spcPct val="85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KUNJUNGI WEBSITE. http://ww.sentral-sistem.com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BD6A1A-EC41-4ACB-99C5-EE72C330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9998672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nk-polaroid-photos-and-cards_1101-263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3" t="1845" r="16940" b="5151"/>
          <a:stretch/>
        </p:blipFill>
        <p:spPr>
          <a:xfrm>
            <a:off x="0" y="0"/>
            <a:ext cx="9144000" cy="6856016"/>
          </a:xfrm>
          <a:prstGeom prst="rect">
            <a:avLst/>
          </a:prstGeom>
        </p:spPr>
      </p:pic>
      <p:pic>
        <p:nvPicPr>
          <p:cNvPr id="4" name="Picture 3" descr="WhatsApp Image 2017-08-09 at 10.59.19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2543">
            <a:off x="191947" y="496773"/>
            <a:ext cx="3860800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6070" y="685800"/>
            <a:ext cx="34749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Komentar</a:t>
            </a:r>
            <a:r>
              <a:rPr lang="en-US" b="1" dirty="0"/>
              <a:t> </a:t>
            </a:r>
            <a:r>
              <a:rPr lang="en-US" b="1" dirty="0" err="1"/>
              <a:t>apa</a:t>
            </a:r>
            <a:r>
              <a:rPr lang="en-US" b="1" dirty="0"/>
              <a:t> yang </a:t>
            </a:r>
            <a:r>
              <a:rPr lang="en-US" b="1" dirty="0" err="1"/>
              <a:t>anda</a:t>
            </a:r>
            <a:r>
              <a:rPr lang="en-US" b="1" dirty="0"/>
              <a:t> </a:t>
            </a:r>
            <a:r>
              <a:rPr lang="en-US" b="1" dirty="0" err="1"/>
              <a:t>berikan</a:t>
            </a:r>
            <a:r>
              <a:rPr lang="en-US" b="1" dirty="0"/>
              <a:t> :</a:t>
            </a:r>
          </a:p>
          <a:p>
            <a:endParaRPr lang="en-US" b="1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……………………………………………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……………………………………………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……………………………………………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3810000"/>
            <a:ext cx="34749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Komentar</a:t>
            </a:r>
            <a:r>
              <a:rPr lang="en-US" b="1" dirty="0"/>
              <a:t> </a:t>
            </a:r>
            <a:r>
              <a:rPr lang="en-US" b="1" dirty="0" err="1"/>
              <a:t>apa</a:t>
            </a:r>
            <a:r>
              <a:rPr lang="en-US" b="1" dirty="0"/>
              <a:t> yang </a:t>
            </a:r>
            <a:r>
              <a:rPr lang="en-US" b="1" dirty="0" err="1"/>
              <a:t>anda</a:t>
            </a:r>
            <a:r>
              <a:rPr lang="en-US" b="1" dirty="0"/>
              <a:t> </a:t>
            </a:r>
            <a:r>
              <a:rPr lang="en-US" b="1" dirty="0" err="1"/>
              <a:t>berikan</a:t>
            </a:r>
            <a:r>
              <a:rPr lang="en-US" b="1" dirty="0"/>
              <a:t> :</a:t>
            </a:r>
          </a:p>
          <a:p>
            <a:endParaRPr lang="en-US" b="1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……………………………………………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……………………………………………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……………………………………………</a:t>
            </a:r>
          </a:p>
          <a:p>
            <a:endParaRPr lang="en-US" dirty="0"/>
          </a:p>
        </p:txBody>
      </p:sp>
      <p:pic>
        <p:nvPicPr>
          <p:cNvPr id="7" name="Picture 6" descr="WhatsApp Image 2017-08-09 at 10.59.20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700">
            <a:off x="5477360" y="3762720"/>
            <a:ext cx="3048000" cy="2286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86FDB7-B1A7-407C-AE8C-F674B39B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100141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zard Repo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4658"/>
            <a:ext cx="8382000" cy="6687142"/>
          </a:xfrm>
          <a:prstGeom prst="rect">
            <a:avLst/>
          </a:prstGeom>
        </p:spPr>
      </p:pic>
      <p:pic>
        <p:nvPicPr>
          <p:cNvPr id="4" name="Picture 3" descr="WhatsApp Image 2017-08-09 at 11.04.08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14600"/>
            <a:ext cx="3883378" cy="327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457200"/>
            <a:ext cx="3620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Apa</a:t>
            </a:r>
            <a:r>
              <a:rPr lang="en-US" sz="2800" b="1" dirty="0"/>
              <a:t> </a:t>
            </a:r>
            <a:r>
              <a:rPr lang="en-US" sz="2800" b="1" dirty="0" err="1"/>
              <a:t>Komentar</a:t>
            </a:r>
            <a:r>
              <a:rPr lang="en-US" sz="2800" b="1" dirty="0"/>
              <a:t> </a:t>
            </a:r>
            <a:r>
              <a:rPr lang="en-US" sz="2800" b="1" dirty="0" err="1"/>
              <a:t>Anda</a:t>
            </a:r>
            <a:r>
              <a:rPr lang="en-US" sz="2800" b="1" dirty="0"/>
              <a:t>…?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C0555-496F-4722-806E-0C14D64E7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318653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400" y="0"/>
            <a:ext cx="5811039" cy="6858000"/>
            <a:chOff x="1754550" y="0"/>
            <a:chExt cx="5811039" cy="6858000"/>
          </a:xfrm>
        </p:grpSpPr>
        <p:pic>
          <p:nvPicPr>
            <p:cNvPr id="2" name="Picture 1" descr="man-reading-a-poster_1149-1708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5" t="4026" b="8052"/>
            <a:stretch/>
          </p:blipFill>
          <p:spPr>
            <a:xfrm>
              <a:off x="1754550" y="0"/>
              <a:ext cx="5811039" cy="6858000"/>
            </a:xfrm>
            <a:prstGeom prst="rect">
              <a:avLst/>
            </a:prstGeom>
          </p:spPr>
        </p:pic>
        <p:pic>
          <p:nvPicPr>
            <p:cNvPr id="3" name="Picture 2" descr="WhatsApp Image 2017-08-09 at 11.09.36 (3).jpe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199" y="2836332"/>
              <a:ext cx="2616201" cy="348826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800600" y="914400"/>
            <a:ext cx="3886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Brush Script MT Italic"/>
                <a:cs typeface="Brush Script MT Italic"/>
              </a:rPr>
              <a:t>Apa</a:t>
            </a:r>
            <a:r>
              <a:rPr lang="en-US" sz="3600" dirty="0">
                <a:latin typeface="Brush Script MT Italic"/>
                <a:cs typeface="Brush Script MT Italic"/>
              </a:rPr>
              <a:t> yang </a:t>
            </a:r>
            <a:r>
              <a:rPr lang="en-US" sz="3600" dirty="0" err="1">
                <a:latin typeface="Brush Script MT Italic"/>
                <a:cs typeface="Brush Script MT Italic"/>
              </a:rPr>
              <a:t>bisa</a:t>
            </a:r>
            <a:r>
              <a:rPr lang="en-US" sz="3600" dirty="0">
                <a:latin typeface="Brush Script MT Italic"/>
                <a:cs typeface="Brush Script MT Italic"/>
              </a:rPr>
              <a:t> </a:t>
            </a:r>
            <a:r>
              <a:rPr lang="en-US" sz="3600" dirty="0" err="1">
                <a:latin typeface="Brush Script MT Italic"/>
                <a:cs typeface="Brush Script MT Italic"/>
              </a:rPr>
              <a:t>anda</a:t>
            </a:r>
            <a:r>
              <a:rPr lang="en-US" sz="3600" dirty="0">
                <a:latin typeface="Brush Script MT Italic"/>
                <a:cs typeface="Brush Script MT Italic"/>
              </a:rPr>
              <a:t> </a:t>
            </a:r>
            <a:r>
              <a:rPr lang="en-US" sz="3600" dirty="0" err="1">
                <a:latin typeface="Brush Script MT Italic"/>
                <a:cs typeface="Brush Script MT Italic"/>
              </a:rPr>
              <a:t>jelaskan</a:t>
            </a:r>
            <a:r>
              <a:rPr lang="en-US" sz="3600" dirty="0">
                <a:latin typeface="Brush Script MT Italic"/>
                <a:cs typeface="Brush Script MT Italic"/>
              </a:rPr>
              <a:t> </a:t>
            </a:r>
            <a:r>
              <a:rPr lang="en-US" sz="3600" dirty="0" err="1">
                <a:latin typeface="Brush Script MT Italic"/>
                <a:cs typeface="Brush Script MT Italic"/>
              </a:rPr>
              <a:t>tentang</a:t>
            </a:r>
            <a:r>
              <a:rPr lang="en-US" sz="3600" dirty="0">
                <a:latin typeface="Brush Script MT Italic"/>
                <a:cs typeface="Brush Script MT Italic"/>
              </a:rPr>
              <a:t> </a:t>
            </a:r>
            <a:r>
              <a:rPr lang="en-US" sz="3600" dirty="0" err="1">
                <a:latin typeface="Brush Script MT Italic"/>
                <a:cs typeface="Brush Script MT Italic"/>
              </a:rPr>
              <a:t>gambar</a:t>
            </a:r>
            <a:r>
              <a:rPr lang="en-US" sz="3600" dirty="0">
                <a:latin typeface="Brush Script MT Italic"/>
                <a:cs typeface="Brush Script MT Italic"/>
              </a:rPr>
              <a:t> </a:t>
            </a:r>
            <a:r>
              <a:rPr lang="en-US" sz="3600" dirty="0" err="1">
                <a:latin typeface="Brush Script MT Italic"/>
                <a:cs typeface="Brush Script MT Italic"/>
              </a:rPr>
              <a:t>disamping</a:t>
            </a:r>
            <a:r>
              <a:rPr lang="en-US" sz="3600" dirty="0">
                <a:latin typeface="Brush Script MT Italic"/>
                <a:cs typeface="Brush Script MT Italic"/>
              </a:rPr>
              <a:t>..?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3124200"/>
            <a:ext cx="34749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Komentar</a:t>
            </a:r>
            <a:r>
              <a:rPr lang="en-US" b="1" dirty="0"/>
              <a:t> </a:t>
            </a:r>
            <a:r>
              <a:rPr lang="en-US" b="1" dirty="0" err="1"/>
              <a:t>apa</a:t>
            </a:r>
            <a:r>
              <a:rPr lang="en-US" b="1" dirty="0"/>
              <a:t> yang </a:t>
            </a:r>
            <a:r>
              <a:rPr lang="en-US" b="1" dirty="0" err="1"/>
              <a:t>anda</a:t>
            </a:r>
            <a:r>
              <a:rPr lang="en-US" b="1" dirty="0"/>
              <a:t> </a:t>
            </a:r>
            <a:r>
              <a:rPr lang="en-US" b="1" dirty="0" err="1"/>
              <a:t>berikan</a:t>
            </a:r>
            <a:r>
              <a:rPr lang="en-US" b="1" dirty="0"/>
              <a:t> :</a:t>
            </a:r>
          </a:p>
          <a:p>
            <a:endParaRPr lang="en-US" b="1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……………………………………………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……………………………………………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……………………………………………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A01BD2-1687-4E2E-9402-99C30563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5S dan 7 waste, 01/03 (c)Copyright, Sentral Sistem, agustus 2017</a:t>
            </a:r>
          </a:p>
        </p:txBody>
      </p:sp>
    </p:spTree>
    <p:extLst>
      <p:ext uri="{BB962C8B-B14F-4D97-AF65-F5344CB8AC3E}">
        <p14:creationId xmlns:p14="http://schemas.microsoft.com/office/powerpoint/2010/main" val="4168124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895</TotalTime>
  <Words>3269</Words>
  <Application>Microsoft Office PowerPoint</Application>
  <PresentationFormat>On-screen Show (4:3)</PresentationFormat>
  <Paragraphs>675</Paragraphs>
  <Slides>64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2" baseType="lpstr">
      <vt:lpstr>Abadi MT Condensed Extra Bold</vt:lpstr>
      <vt:lpstr>Arial</vt:lpstr>
      <vt:lpstr>Arial Black</vt:lpstr>
      <vt:lpstr>Arial Rounded MT Bold</vt:lpstr>
      <vt:lpstr>Berlin Sans FB Demi</vt:lpstr>
      <vt:lpstr>Brush Script MT</vt:lpstr>
      <vt:lpstr>Brush Script MT Italic</vt:lpstr>
      <vt:lpstr>Calibri</vt:lpstr>
      <vt:lpstr>Century Gothic</vt:lpstr>
      <vt:lpstr>Cooper Black</vt:lpstr>
      <vt:lpstr>Impact</vt:lpstr>
      <vt:lpstr>Monotype Sorts</vt:lpstr>
      <vt:lpstr>Tahoma</vt:lpstr>
      <vt:lpstr>Times New Roman</vt:lpstr>
      <vt:lpstr>Wingdings</vt:lpstr>
      <vt:lpstr>Wingdings 2</vt:lpstr>
      <vt:lpstr>Office Theme</vt:lpstr>
      <vt:lpstr>Clip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 itu 5S</vt:lpstr>
      <vt:lpstr>PowerPoint Presentation</vt:lpstr>
      <vt:lpstr>Kenapa Harus 5 S?</vt:lpstr>
      <vt:lpstr>PowerPoint Presentation</vt:lpstr>
      <vt:lpstr>Subject dari 5S bukan kerapihan  dan kebersihan area kerja</vt:lpstr>
      <vt:lpstr>Subject 5S adalah  Pembentukan Basic Mentality  </vt:lpstr>
      <vt:lpstr>PowerPoint Presentation</vt:lpstr>
      <vt:lpstr>PowerPoint Presentation</vt:lpstr>
      <vt:lpstr>PowerPoint Presentation</vt:lpstr>
      <vt:lpstr>Komite 5S</vt:lpstr>
      <vt:lpstr>Lanjutan…</vt:lpstr>
      <vt:lpstr>Kick off  Program</vt:lpstr>
      <vt:lpstr>PowerPoint Presentation</vt:lpstr>
      <vt:lpstr>SEIRI (Ringkas - Pemilahan)</vt:lpstr>
      <vt:lpstr>Standard Penyimpanan Record</vt:lpstr>
      <vt:lpstr>PowerPoint Presentation</vt:lpstr>
      <vt:lpstr>Memilah Barang</vt:lpstr>
      <vt:lpstr>Area Karantina  </vt:lpstr>
      <vt:lpstr>Daftar barang tidak ada tempatnya</vt:lpstr>
      <vt:lpstr>Daftar barang tidak diperlukan</vt:lpstr>
      <vt:lpstr>Daftar Barang Rusak</vt:lpstr>
      <vt:lpstr>Workshop Seiri</vt:lpstr>
      <vt:lpstr>SEITON (RAPI- Keindahan)</vt:lpstr>
      <vt:lpstr>Kendala dalam Seiton</vt:lpstr>
      <vt:lpstr>Workshop Seiton</vt:lpstr>
      <vt:lpstr>SEISO  (RESIK – Pembersihan+Merawat Peralatan)</vt:lpstr>
      <vt:lpstr>PowerPoint Presentation</vt:lpstr>
      <vt:lpstr>SEIKETSU  (RAWAT 3R - Pemantapan)</vt:lpstr>
      <vt:lpstr>PowerPoint Presentation</vt:lpstr>
      <vt:lpstr>PowerPoint Presentation</vt:lpstr>
      <vt:lpstr>Standard</vt:lpstr>
      <vt:lpstr>PowerPoint Presentation</vt:lpstr>
      <vt:lpstr>PowerPoint Presentation</vt:lpstr>
      <vt:lpstr>Shitsuke (Disiplin)</vt:lpstr>
      <vt:lpstr>Merubah Budaya</vt:lpstr>
      <vt:lpstr>Merubah Budaya</vt:lpstr>
      <vt:lpstr>PowerPoint Presentation</vt:lpstr>
      <vt:lpstr>Pencapaian 5S</vt:lpstr>
      <vt:lpstr>Red tag dan Denda</vt:lpstr>
      <vt:lpstr>Papan Patroli</vt:lpstr>
      <vt:lpstr>LOMBA 5S</vt:lpstr>
      <vt:lpstr>PowerPoint Presentation</vt:lpstr>
      <vt:lpstr>PowerPoint Presentation</vt:lpstr>
      <vt:lpstr>GOAL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Cecep</dc:creator>
  <cp:lastModifiedBy>nasrullah darsah</cp:lastModifiedBy>
  <cp:revision>129</cp:revision>
  <dcterms:created xsi:type="dcterms:W3CDTF">2006-08-16T00:00:00Z</dcterms:created>
  <dcterms:modified xsi:type="dcterms:W3CDTF">2020-04-02T06:57:20Z</dcterms:modified>
</cp:coreProperties>
</file>